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22" r:id="rId6"/>
    <p:sldMasterId id="2147483728" r:id="rId7"/>
  </p:sldMasterIdLst>
  <p:notesMasterIdLst>
    <p:notesMasterId r:id="rId40"/>
  </p:notesMasterIdLst>
  <p:handoutMasterIdLst>
    <p:handoutMasterId r:id="rId41"/>
  </p:handoutMasterIdLst>
  <p:sldIdLst>
    <p:sldId id="422" r:id="rId8"/>
    <p:sldId id="386" r:id="rId9"/>
    <p:sldId id="398" r:id="rId10"/>
    <p:sldId id="404" r:id="rId11"/>
    <p:sldId id="415" r:id="rId12"/>
    <p:sldId id="416" r:id="rId13"/>
    <p:sldId id="417" r:id="rId14"/>
    <p:sldId id="426" r:id="rId15"/>
    <p:sldId id="409" r:id="rId16"/>
    <p:sldId id="410" r:id="rId17"/>
    <p:sldId id="411" r:id="rId18"/>
    <p:sldId id="412" r:id="rId19"/>
    <p:sldId id="427" r:id="rId20"/>
    <p:sldId id="419" r:id="rId21"/>
    <p:sldId id="436" r:id="rId22"/>
    <p:sldId id="437" r:id="rId23"/>
    <p:sldId id="413" r:id="rId24"/>
    <p:sldId id="414" r:id="rId25"/>
    <p:sldId id="428" r:id="rId26"/>
    <p:sldId id="376" r:id="rId27"/>
    <p:sldId id="377" r:id="rId28"/>
    <p:sldId id="393" r:id="rId29"/>
    <p:sldId id="429" r:id="rId30"/>
    <p:sldId id="432" r:id="rId31"/>
    <p:sldId id="430" r:id="rId32"/>
    <p:sldId id="433" r:id="rId33"/>
    <p:sldId id="431" r:id="rId34"/>
    <p:sldId id="420" r:id="rId35"/>
    <p:sldId id="424" r:id="rId36"/>
    <p:sldId id="423" r:id="rId37"/>
    <p:sldId id="434" r:id="rId38"/>
    <p:sldId id="387" r:id="rId39"/>
  </p:sldIdLst>
  <p:sldSz cx="9144000" cy="6858000" type="screen4x3"/>
  <p:notesSz cx="6858000" cy="9296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ber, Christopher" initials="CW" lastIdx="1" clrIdx="0"/>
  <p:cmAuthor id="7" name="Vibhakar, Dhwani Narendra" initials="DV" lastIdx="32" clrIdx="7"/>
  <p:cmAuthor id="1" name="Meyers, Brinkley" initials="BM" lastIdx="1" clrIdx="1"/>
  <p:cmAuthor id="8" name="Singh, Hemdeep" initials="HS" lastIdx="5" clrIdx="8"/>
  <p:cmAuthor id="2" name="Surges, Sholom" initials="SS" lastIdx="15" clrIdx="2"/>
  <p:cmAuthor id="9" name="Abraham, Annas" initials="AA" lastIdx="10" clrIdx="9">
    <p:extLst>
      <p:ext uri="{19B8F6BF-5375-455C-9EA6-DF929625EA0E}">
        <p15:presenceInfo xmlns:p15="http://schemas.microsoft.com/office/powerpoint/2012/main" userId="Abraham, Annas" providerId="None"/>
      </p:ext>
    </p:extLst>
  </p:cmAuthor>
  <p:cmAuthor id="3" name="Sagana, Shikha" initials="SS" lastIdx="1" clrIdx="3"/>
  <p:cmAuthor id="10" name="Jeannae Sims" initials="JS" lastIdx="23" clrIdx="10">
    <p:extLst>
      <p:ext uri="{19B8F6BF-5375-455C-9EA6-DF929625EA0E}">
        <p15:presenceInfo xmlns:p15="http://schemas.microsoft.com/office/powerpoint/2012/main" userId="Jeannae Sims" providerId="None"/>
      </p:ext>
    </p:extLst>
  </p:cmAuthor>
  <p:cmAuthor id="4" name="Friedman, Rebecca Ann" initials="RF" lastIdx="1" clrIdx="4"/>
  <p:cmAuthor id="11" name="Kanishka Saha" initials="KS" lastIdx="19" clrIdx="11">
    <p:extLst>
      <p:ext uri="{19B8F6BF-5375-455C-9EA6-DF929625EA0E}">
        <p15:presenceInfo xmlns:p15="http://schemas.microsoft.com/office/powerpoint/2012/main" userId="Kanishka Saha" providerId="None"/>
      </p:ext>
    </p:extLst>
  </p:cmAuthor>
  <p:cmAuthor id="5" name="Nama, Sirish" initials="SN" lastIdx="10" clrIdx="5">
    <p:extLst/>
  </p:cmAuthor>
  <p:cmAuthor id="6" name="Sims, Jeannae" initials="JS" lastIdx="34"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A2E"/>
    <a:srgbClr val="81BC00"/>
    <a:srgbClr val="765A00"/>
    <a:srgbClr val="BFBFBF"/>
    <a:srgbClr val="000066"/>
    <a:srgbClr val="328A2E"/>
    <a:srgbClr val="002776"/>
    <a:srgbClr val="3A8828"/>
    <a:srgbClr val="EEEFF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94" autoAdjust="0"/>
    <p:restoredTop sz="96256" autoAdjust="0"/>
  </p:normalViewPr>
  <p:slideViewPr>
    <p:cSldViewPr>
      <p:cViewPr varScale="1">
        <p:scale>
          <a:sx n="102" d="100"/>
          <a:sy n="102" d="100"/>
        </p:scale>
        <p:origin x="283" y="77"/>
      </p:cViewPr>
      <p:guideLst>
        <p:guide orient="horz" pos="2160"/>
        <p:guide pos="2880"/>
      </p:guideLst>
    </p:cSldViewPr>
  </p:slideViewPr>
  <p:notesTextViewPr>
    <p:cViewPr>
      <p:scale>
        <a:sx n="3" d="2"/>
        <a:sy n="3" d="2"/>
      </p:scale>
      <p:origin x="0" y="0"/>
    </p:cViewPr>
  </p:notesTextViewPr>
  <p:sorterViewPr>
    <p:cViewPr>
      <p:scale>
        <a:sx n="100" d="100"/>
        <a:sy n="100" d="100"/>
      </p:scale>
      <p:origin x="0" y="-1180"/>
    </p:cViewPr>
  </p:sorterViewPr>
  <p:notesViewPr>
    <p:cSldViewPr>
      <p:cViewPr>
        <p:scale>
          <a:sx n="60" d="100"/>
          <a:sy n="60" d="100"/>
        </p:scale>
        <p:origin x="2428" y="-384"/>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50000"/>
              </a:schemeClr>
            </a:solidFill>
            <a:scene3d>
              <a:camera prst="orthographicFront"/>
              <a:lightRig rig="threePt" dir="t"/>
            </a:scene3d>
            <a:sp3d>
              <a:bevelT w="101600" prst="riblet"/>
            </a:sp3d>
          </c:spPr>
          <c:dPt>
            <c:idx val="0"/>
            <c:bubble3D val="0"/>
            <c:spPr>
              <a:solidFill>
                <a:schemeClr val="bg1">
                  <a:lumMod val="50000"/>
                </a:schemeClr>
              </a:solidFill>
              <a:scene3d>
                <a:camera prst="orthographicFront"/>
                <a:lightRig rig="threePt" dir="t"/>
              </a:scene3d>
            </c:spPr>
          </c:dPt>
          <c:dPt>
            <c:idx val="1"/>
            <c:bubble3D val="0"/>
            <c:spPr>
              <a:solidFill>
                <a:schemeClr val="bg1">
                  <a:lumMod val="50000"/>
                </a:schemeClr>
              </a:solidFill>
              <a:scene3d>
                <a:camera prst="orthographicFront"/>
                <a:lightRig rig="threePt" dir="t"/>
              </a:scene3d>
            </c:spPr>
          </c:dPt>
          <c:dPt>
            <c:idx val="2"/>
            <c:bubble3D val="0"/>
            <c:spPr>
              <a:solidFill>
                <a:schemeClr val="bg1">
                  <a:lumMod val="50000"/>
                </a:schemeClr>
              </a:solidFill>
              <a:scene3d>
                <a:camera prst="orthographicFront"/>
                <a:lightRig rig="threePt" dir="t"/>
              </a:scene3d>
            </c:spPr>
          </c:dPt>
          <c:dPt>
            <c:idx val="3"/>
            <c:bubble3D val="0"/>
          </c:dPt>
          <c:cat>
            <c:strRef>
              <c:f>Sheet1!$A$2:$A$4</c:f>
              <c:strCache>
                <c:ptCount val="3"/>
                <c:pt idx="0">
                  <c:v>1st Qtr</c:v>
                </c:pt>
                <c:pt idx="1">
                  <c:v>2nd Qtr</c:v>
                </c:pt>
                <c:pt idx="2">
                  <c:v>3rd Qtr</c:v>
                </c:pt>
              </c:strCache>
            </c:strRef>
          </c:cat>
          <c:val>
            <c:numRef>
              <c:f>Sheet1!$B$2:$B$4</c:f>
              <c:numCache>
                <c:formatCode>0%</c:formatCode>
                <c:ptCount val="3"/>
                <c:pt idx="0">
                  <c:v>0.3</c:v>
                </c:pt>
                <c:pt idx="1">
                  <c:v>0.3</c:v>
                </c:pt>
                <c:pt idx="2">
                  <c:v>0.3</c:v>
                </c:pt>
              </c:numCache>
            </c:numRef>
          </c:val>
        </c:ser>
        <c:dLbls>
          <c:showLegendKey val="0"/>
          <c:showVal val="0"/>
          <c:showCatName val="0"/>
          <c:showSerName val="0"/>
          <c:showPercent val="0"/>
          <c:showBubbleSize val="0"/>
          <c:showLeaderLines val="1"/>
        </c:dLbls>
        <c:firstSliceAng val="0"/>
        <c:holeSize val="65"/>
      </c:doughnut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5DCDE886-51BE-4C08-B4E6-46E705C213BA}" type="datetimeFigureOut">
              <a:rPr lang="en-US" smtClean="0"/>
              <a:t>3/23/2017</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55A857A7-C670-49FB-B95E-C41FD17EDACD}" type="slidenum">
              <a:rPr lang="en-US" smtClean="0"/>
              <a:t>‹#›</a:t>
            </a:fld>
            <a:endParaRPr lang="en-US" dirty="0"/>
          </a:p>
        </p:txBody>
      </p:sp>
    </p:spTree>
    <p:extLst>
      <p:ext uri="{BB962C8B-B14F-4D97-AF65-F5344CB8AC3E}">
        <p14:creationId xmlns:p14="http://schemas.microsoft.com/office/powerpoint/2010/main" val="196285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32DA4990-30B1-4319-B235-BEA6EB991061}" type="datetimeFigureOut">
              <a:rPr lang="en-US" smtClean="0"/>
              <a:pPr/>
              <a:t>3/23/2017</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8001388-EC2A-452D-993C-514FED4A99DF}" type="slidenum">
              <a:rPr lang="en-US" smtClean="0"/>
              <a:pPr/>
              <a:t>‹#›</a:t>
            </a:fld>
            <a:endParaRPr lang="en-US" dirty="0"/>
          </a:p>
        </p:txBody>
      </p:sp>
    </p:spTree>
    <p:extLst>
      <p:ext uri="{BB962C8B-B14F-4D97-AF65-F5344CB8AC3E}">
        <p14:creationId xmlns:p14="http://schemas.microsoft.com/office/powerpoint/2010/main" val="24393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1</a:t>
            </a:fld>
            <a:endParaRPr lang="en-US" dirty="0"/>
          </a:p>
        </p:txBody>
      </p:sp>
    </p:spTree>
    <p:extLst>
      <p:ext uri="{BB962C8B-B14F-4D97-AF65-F5344CB8AC3E}">
        <p14:creationId xmlns:p14="http://schemas.microsoft.com/office/powerpoint/2010/main" val="3701337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a:t>Facilitator Notes</a:t>
            </a:r>
            <a:r>
              <a:rPr lang="en-US" sz="1400" dirty="0"/>
              <a:t>:</a:t>
            </a:r>
          </a:p>
          <a:p>
            <a:r>
              <a:rPr lang="en-US" sz="1400" dirty="0"/>
              <a:t>Manage Users functionality allows the employers, who have Admin access to add, remove, and edit ESS user accounts. Only employers with Admin access will see the menu option for Manage Users.</a:t>
            </a:r>
          </a:p>
          <a:p>
            <a:r>
              <a:rPr lang="en-US" sz="1400" dirty="0"/>
              <a:t>Administrators must associate contact information created using the Maintain Contact Person screen with a specific role - Admin, Reporting or Staff. Administrators will also have the ability to reset passwords and PINs and inactivate </a:t>
            </a:r>
            <a:r>
              <a:rPr lang="en-US" sz="1400" dirty="0" smtClean="0"/>
              <a:t>accounts.</a:t>
            </a:r>
          </a:p>
          <a:p>
            <a:r>
              <a:rPr lang="en-US" sz="1400" dirty="0"/>
              <a:t>Manage Office Locations allows employers to update (delete) their office locations through ESS. Only one Primary Location, Mailing Location and Third Party Location can be added per employer. Multiple office locations can be listed. An office location is then associated with a Contact Person account using the appropriate Contact Person module in </a:t>
            </a:r>
            <a:r>
              <a:rPr lang="en-US" sz="1400" dirty="0" smtClean="0"/>
              <a:t>ESS.</a:t>
            </a:r>
          </a:p>
          <a:p>
            <a:r>
              <a:rPr lang="en-US" sz="1400" dirty="0"/>
              <a:t>Employers must view or update contact information for one of their employees who serves as a key contact for WVCPRB. Contact persons added via the Maintain Employer module will be displayed to the employers through this module.</a:t>
            </a:r>
          </a:p>
          <a:p>
            <a:r>
              <a:rPr lang="en-US" sz="1400" dirty="0"/>
              <a:t>At least one contact person must be set as a Primary Contact. A unique email address must be assigned to each contact at the employer level. An office location must also be assigned to a contact </a:t>
            </a:r>
            <a:r>
              <a:rPr lang="en-US" sz="1400" dirty="0" smtClean="0"/>
              <a:t>person.</a:t>
            </a:r>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smtClean="0"/>
              <a:pPr>
                <a:defRPr/>
              </a:pPr>
              <a:t>11</a:t>
            </a:fld>
            <a:endParaRPr lang="en-US" dirty="0"/>
          </a:p>
        </p:txBody>
      </p:sp>
    </p:spTree>
    <p:extLst>
      <p:ext uri="{BB962C8B-B14F-4D97-AF65-F5344CB8AC3E}">
        <p14:creationId xmlns:p14="http://schemas.microsoft.com/office/powerpoint/2010/main" val="1367874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a:p>
            <a:endParaRPr lang="en-US" sz="1400" baseline="0" dirty="0" smtClean="0"/>
          </a:p>
          <a:p>
            <a:r>
              <a:rPr lang="en-US" sz="1400" baseline="0" dirty="0" smtClean="0"/>
              <a:t>Perform a walk through of the steps mentioned in the different sections of the Employer Self</a:t>
            </a:r>
            <a:r>
              <a:rPr lang="en-US" sz="1400" dirty="0" smtClean="0"/>
              <a:t> Service</a:t>
            </a:r>
            <a:r>
              <a:rPr lang="en-US" sz="1400" baseline="0" dirty="0" smtClean="0"/>
              <a:t> user guide.</a:t>
            </a:r>
          </a:p>
          <a:p>
            <a:pPr marL="285750" indent="-285750">
              <a:buFont typeface="Arial" panose="020B0604020202020204" pitchFamily="34" charset="0"/>
              <a:buChar char="•"/>
            </a:pPr>
            <a:r>
              <a:rPr lang="en-US" sz="1400" dirty="0" smtClean="0"/>
              <a:t>Ensure all participants sitting through this module have the required ESS Administrator rights.</a:t>
            </a:r>
          </a:p>
          <a:p>
            <a:pPr marL="285750" indent="-285750">
              <a:buFont typeface="Arial" panose="020B0604020202020204" pitchFamily="34" charset="0"/>
              <a:buChar char="•"/>
            </a:pPr>
            <a:r>
              <a:rPr lang="en-US" sz="1400" dirty="0" smtClean="0"/>
              <a:t>Ensure that contact persons are added via the Maintain Members module in COMPASS, so that they reflect in ESS.</a:t>
            </a:r>
          </a:p>
          <a:p>
            <a:pPr marL="285750" indent="-285750">
              <a:buFont typeface="Arial" panose="020B0604020202020204" pitchFamily="34" charset="0"/>
              <a:buChar char="•"/>
            </a:pPr>
            <a:r>
              <a:rPr lang="en-US" sz="1400" baseline="0" dirty="0" smtClean="0"/>
              <a:t>Go ove</a:t>
            </a:r>
            <a:r>
              <a:rPr lang="en-US" sz="1400" dirty="0" smtClean="0"/>
              <a:t>r the three key ESS roles like in a quick quiz for participants will need to assign these roles in the Manage Users activity.</a:t>
            </a:r>
            <a:endParaRPr lang="en-US" sz="1400" baseline="0" dirty="0" smtClean="0"/>
          </a:p>
        </p:txBody>
      </p:sp>
      <p:sp>
        <p:nvSpPr>
          <p:cNvPr id="4" name="Slide Number Placeholder 3"/>
          <p:cNvSpPr>
            <a:spLocks noGrp="1"/>
          </p:cNvSpPr>
          <p:nvPr>
            <p:ph type="sldNum" sz="quarter" idx="10"/>
          </p:nvPr>
        </p:nvSpPr>
        <p:spPr/>
        <p:txBody>
          <a:bodyPr/>
          <a:lstStyle/>
          <a:p>
            <a:fld id="{48001388-EC2A-452D-993C-514FED4A99DF}" type="slidenum">
              <a:rPr lang="en-US" smtClean="0"/>
              <a:pPr/>
              <a:t>12</a:t>
            </a:fld>
            <a:endParaRPr lang="en-US" dirty="0"/>
          </a:p>
        </p:txBody>
      </p:sp>
    </p:spTree>
    <p:extLst>
      <p:ext uri="{BB962C8B-B14F-4D97-AF65-F5344CB8AC3E}">
        <p14:creationId xmlns:p14="http://schemas.microsoft.com/office/powerpoint/2010/main" val="23861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p:txBody>
      </p:sp>
      <p:sp>
        <p:nvSpPr>
          <p:cNvPr id="4" name="Slide Number Placeholder 3"/>
          <p:cNvSpPr>
            <a:spLocks noGrp="1"/>
          </p:cNvSpPr>
          <p:nvPr>
            <p:ph type="sldNum" sz="quarter" idx="10"/>
          </p:nvPr>
        </p:nvSpPr>
        <p:spPr/>
        <p:txBody>
          <a:bodyPr/>
          <a:lstStyle/>
          <a:p>
            <a:fld id="{48001388-EC2A-452D-993C-514FED4A99DF}" type="slidenum">
              <a:rPr lang="en-US" smtClean="0"/>
              <a:pPr/>
              <a:t>14</a:t>
            </a:fld>
            <a:endParaRPr lang="en-US" dirty="0"/>
          </a:p>
        </p:txBody>
      </p:sp>
    </p:spTree>
    <p:extLst>
      <p:ext uri="{BB962C8B-B14F-4D97-AF65-F5344CB8AC3E}">
        <p14:creationId xmlns:p14="http://schemas.microsoft.com/office/powerpoint/2010/main" val="413195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Notes</a:t>
            </a:r>
            <a:r>
              <a:rPr lang="en-US" sz="1400" dirty="0" smtClean="0"/>
              <a:t>:</a:t>
            </a:r>
          </a:p>
          <a:p>
            <a:endParaRPr kumimoji="0" lang="en-US" sz="1400" b="0" i="0" u="none" strike="noStrike" kern="0" cap="none" spc="0" normalizeH="0" baseline="0" noProof="0" dirty="0" smtClean="0">
              <a:ln>
                <a:noFill/>
              </a:ln>
              <a:solidFill>
                <a:prstClr val="black"/>
              </a:solidFill>
              <a:effectLst/>
              <a:uLnTx/>
              <a:uFillTx/>
            </a:endParaRPr>
          </a:p>
        </p:txBody>
      </p:sp>
      <p:sp>
        <p:nvSpPr>
          <p:cNvPr id="4" name="Slide Number Placeholder 3"/>
          <p:cNvSpPr>
            <a:spLocks noGrp="1"/>
          </p:cNvSpPr>
          <p:nvPr>
            <p:ph type="sldNum" sz="quarter" idx="10"/>
          </p:nvPr>
        </p:nvSpPr>
        <p:spPr/>
        <p:txBody>
          <a:bodyPr/>
          <a:lstStyle/>
          <a:p>
            <a:fld id="{48001388-EC2A-452D-993C-514FED4A99DF}" type="slidenum">
              <a:rPr lang="en-US" smtClean="0"/>
              <a:pPr/>
              <a:t>15</a:t>
            </a:fld>
            <a:endParaRPr lang="en-US" dirty="0"/>
          </a:p>
        </p:txBody>
      </p:sp>
    </p:spTree>
    <p:extLst>
      <p:ext uri="{BB962C8B-B14F-4D97-AF65-F5344CB8AC3E}">
        <p14:creationId xmlns:p14="http://schemas.microsoft.com/office/powerpoint/2010/main" val="207871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 </a:t>
            </a:r>
            <a:endParaRPr lang="en-US" sz="1400" dirty="0" smtClean="0"/>
          </a:p>
          <a:p>
            <a:endParaRPr lang="en-US" sz="1400" dirty="0"/>
          </a:p>
          <a:p>
            <a:r>
              <a:rPr lang="en-US" sz="1400" dirty="0"/>
              <a:t>All invoices that are generated by a batch process (or manually) in COMPASS appear on the Invoices page. Additionally, employers have the option of remitting payment for invoices as part of the Monthly Report submission </a:t>
            </a:r>
            <a:r>
              <a:rPr lang="en-US" sz="1400" dirty="0" smtClean="0"/>
              <a:t>process. </a:t>
            </a:r>
            <a:r>
              <a:rPr lang="en-US" sz="1400" dirty="0"/>
              <a:t>Each invoice will be viewable in PDF form and the employers stored EFT or e-Check payment account information can be used to remit payment for the </a:t>
            </a:r>
            <a:r>
              <a:rPr lang="en-US" sz="1400" dirty="0" smtClean="0"/>
              <a:t>invoices.</a:t>
            </a:r>
          </a:p>
          <a:p>
            <a:endParaRPr lang="en-US" sz="1400" dirty="0"/>
          </a:p>
          <a:p>
            <a:r>
              <a:rPr lang="en-US" sz="1400" b="1" dirty="0"/>
              <a:t>Note</a:t>
            </a:r>
            <a:r>
              <a:rPr lang="en-US" sz="1400" dirty="0"/>
              <a:t>: The most recent unpaid invoices display on the screen. Invoices with a status of Cancel or Write Off do not display here. Credit invoices also do not display on the Invoices page. </a:t>
            </a:r>
          </a:p>
        </p:txBody>
      </p:sp>
      <p:sp>
        <p:nvSpPr>
          <p:cNvPr id="4" name="Slide Number Placeholder 3"/>
          <p:cNvSpPr>
            <a:spLocks noGrp="1"/>
          </p:cNvSpPr>
          <p:nvPr>
            <p:ph type="sldNum" sz="quarter" idx="10"/>
          </p:nvPr>
        </p:nvSpPr>
        <p:spPr/>
        <p:txBody>
          <a:bodyPr/>
          <a:lstStyle/>
          <a:p>
            <a:fld id="{48001388-EC2A-452D-993C-514FED4A99DF}" type="slidenum">
              <a:rPr lang="en-US" smtClean="0"/>
              <a:pPr/>
              <a:t>17</a:t>
            </a:fld>
            <a:endParaRPr lang="en-US" dirty="0"/>
          </a:p>
        </p:txBody>
      </p:sp>
    </p:spTree>
    <p:extLst>
      <p:ext uri="{BB962C8B-B14F-4D97-AF65-F5344CB8AC3E}">
        <p14:creationId xmlns:p14="http://schemas.microsoft.com/office/powerpoint/2010/main" val="3955457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a:p>
            <a:endParaRPr lang="en-US" sz="1400" baseline="0" dirty="0" smtClean="0"/>
          </a:p>
          <a:p>
            <a:r>
              <a:rPr lang="en-US" sz="1400" baseline="0" dirty="0" smtClean="0"/>
              <a:t>Perform a walk through of the steps mentioned in the different sections of the Employer Self</a:t>
            </a:r>
            <a:r>
              <a:rPr lang="en-US" sz="1400" dirty="0" smtClean="0"/>
              <a:t> Service</a:t>
            </a:r>
            <a:r>
              <a:rPr lang="en-US" sz="1400" baseline="0" dirty="0" smtClean="0"/>
              <a:t> user guide.</a:t>
            </a:r>
          </a:p>
          <a:p>
            <a:pPr marL="285750" indent="-285750">
              <a:buFont typeface="Arial" panose="020B0604020202020204" pitchFamily="34" charset="0"/>
              <a:buChar char="•"/>
            </a:pPr>
            <a:r>
              <a:rPr lang="en-US" sz="1400" dirty="0" smtClean="0"/>
              <a:t>Ensure all participants sitting through this module have the required ESS Administrator rights.</a:t>
            </a:r>
          </a:p>
          <a:p>
            <a:pPr marL="285750" indent="-285750">
              <a:buFont typeface="Arial" panose="020B0604020202020204" pitchFamily="34" charset="0"/>
              <a:buChar char="•"/>
            </a:pPr>
            <a:r>
              <a:rPr lang="en-US" sz="1400" dirty="0" smtClean="0"/>
              <a:t>Ensure that contact persons are added via the Maintain Members module in COMPASS, so that they reflect in ESS.</a:t>
            </a:r>
          </a:p>
          <a:p>
            <a:pPr marL="285750" indent="-285750">
              <a:buFont typeface="Arial" panose="020B0604020202020204" pitchFamily="34" charset="0"/>
              <a:buChar char="•"/>
            </a:pPr>
            <a:r>
              <a:rPr lang="en-US" sz="1400" baseline="0" dirty="0" smtClean="0"/>
              <a:t>Go ove</a:t>
            </a:r>
            <a:r>
              <a:rPr lang="en-US" sz="1400" dirty="0" smtClean="0"/>
              <a:t>r the three key ESS roles like in a quick quiz for participants will need to assign these roles in the Manage Users activity.</a:t>
            </a:r>
            <a:endParaRPr lang="en-US" sz="1400" baseline="0" dirty="0" smtClean="0"/>
          </a:p>
        </p:txBody>
      </p:sp>
      <p:sp>
        <p:nvSpPr>
          <p:cNvPr id="4" name="Slide Number Placeholder 3"/>
          <p:cNvSpPr>
            <a:spLocks noGrp="1"/>
          </p:cNvSpPr>
          <p:nvPr>
            <p:ph type="sldNum" sz="quarter" idx="10"/>
          </p:nvPr>
        </p:nvSpPr>
        <p:spPr/>
        <p:txBody>
          <a:bodyPr/>
          <a:lstStyle/>
          <a:p>
            <a:fld id="{48001388-EC2A-452D-993C-514FED4A99DF}" type="slidenum">
              <a:rPr lang="en-US" smtClean="0"/>
              <a:pPr/>
              <a:t>18</a:t>
            </a:fld>
            <a:endParaRPr lang="en-US" dirty="0"/>
          </a:p>
        </p:txBody>
      </p:sp>
    </p:spTree>
    <p:extLst>
      <p:ext uri="{BB962C8B-B14F-4D97-AF65-F5344CB8AC3E}">
        <p14:creationId xmlns:p14="http://schemas.microsoft.com/office/powerpoint/2010/main" val="185505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 </a:t>
            </a:r>
            <a:endParaRPr lang="en-US" sz="1400" dirty="0" smtClean="0"/>
          </a:p>
          <a:p>
            <a:r>
              <a:rPr lang="en-US" sz="1400" dirty="0" smtClean="0"/>
              <a:t>As an employer, you may have to submit reports for new members who enroll in the different retirement plans in WVCPRB, or submit a report of their contributions to the plans.</a:t>
            </a:r>
          </a:p>
          <a:p>
            <a:r>
              <a:rPr lang="en-US" sz="1400" dirty="0"/>
              <a:t>Submit Employer Reports functionality </a:t>
            </a:r>
            <a:r>
              <a:rPr lang="en-US" sz="1400" dirty="0" smtClean="0"/>
              <a:t>allows you (the employers) </a:t>
            </a:r>
            <a:r>
              <a:rPr lang="en-US" sz="1400" dirty="0"/>
              <a:t>to submit </a:t>
            </a:r>
            <a:r>
              <a:rPr lang="en-US" sz="1400" b="1" dirty="0" smtClean="0"/>
              <a:t>employment classification </a:t>
            </a:r>
            <a:r>
              <a:rPr lang="en-US" sz="1400" b="1" dirty="0"/>
              <a:t>reports </a:t>
            </a:r>
            <a:r>
              <a:rPr lang="en-US" sz="1400" dirty="0"/>
              <a:t>or </a:t>
            </a:r>
            <a:r>
              <a:rPr lang="en-US" sz="1400" b="1" dirty="0"/>
              <a:t>Contribution reports </a:t>
            </a:r>
            <a:r>
              <a:rPr lang="en-US" sz="1400" dirty="0"/>
              <a:t>or </a:t>
            </a:r>
            <a:r>
              <a:rPr lang="en-US" sz="1400" b="1" dirty="0" smtClean="0"/>
              <a:t>employment classification </a:t>
            </a:r>
            <a:r>
              <a:rPr lang="en-US" sz="1400" b="1" dirty="0"/>
              <a:t>and Contribution reports </a:t>
            </a:r>
            <a:r>
              <a:rPr lang="en-US" sz="1400" dirty="0"/>
              <a:t>to WVCPRB. </a:t>
            </a:r>
          </a:p>
          <a:p>
            <a:endParaRPr lang="en-US" sz="1400" dirty="0"/>
          </a:p>
          <a:p>
            <a:r>
              <a:rPr lang="en-US" sz="1400" dirty="0"/>
              <a:t>Employers will be able to submit an </a:t>
            </a:r>
            <a:r>
              <a:rPr lang="en-US" sz="1400" dirty="0" smtClean="0"/>
              <a:t>employment classification </a:t>
            </a:r>
            <a:r>
              <a:rPr lang="en-US" sz="1400" dirty="0"/>
              <a:t>or Contribution report through ‘Upload File’ or ‘Enter On-Line’ </a:t>
            </a:r>
            <a:r>
              <a:rPr lang="en-US" sz="1400" dirty="0" smtClean="0"/>
              <a:t>functionality. More about these options in the demonstration later.</a:t>
            </a:r>
            <a:endParaRPr lang="en-US" sz="1400" dirty="0"/>
          </a:p>
          <a:p>
            <a:endParaRPr lang="en-GB"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20</a:t>
            </a:fld>
            <a:endParaRPr lang="en-US" dirty="0"/>
          </a:p>
        </p:txBody>
      </p:sp>
    </p:spTree>
    <p:extLst>
      <p:ext uri="{BB962C8B-B14F-4D97-AF65-F5344CB8AC3E}">
        <p14:creationId xmlns:p14="http://schemas.microsoft.com/office/powerpoint/2010/main" val="487156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GB" b="1" dirty="0" smtClean="0"/>
              <a:t>Facilitator Notes:</a:t>
            </a:r>
          </a:p>
          <a:p>
            <a:r>
              <a:rPr lang="en-GB" b="1" dirty="0" smtClean="0"/>
              <a:t>Employment Classification report: </a:t>
            </a:r>
            <a:r>
              <a:rPr lang="en-US" dirty="0"/>
              <a:t>Employers can submit </a:t>
            </a:r>
            <a:r>
              <a:rPr lang="en-US" dirty="0" smtClean="0"/>
              <a:t>employment classifications </a:t>
            </a:r>
            <a:r>
              <a:rPr lang="en-US" dirty="0"/>
              <a:t>to WVCPRB to enroll their employees as a participating member of one of the WVCPRB administered retirement system or for those not eligible to participate, as Not-Eligible on an ad-hoc basis. Smaller employers (typically &lt; 100 members) often use the Enter On-Line functionality, entering their employee information into the ESS one at time, as opposed to the larger employers, who may submit </a:t>
            </a:r>
            <a:r>
              <a:rPr lang="en-US" dirty="0" smtClean="0"/>
              <a:t>employment classification </a:t>
            </a:r>
            <a:r>
              <a:rPr lang="en-US" dirty="0"/>
              <a:t>details by uploading a flat file that adheres to the COMPASS file </a:t>
            </a:r>
            <a:r>
              <a:rPr lang="en-US" dirty="0" smtClean="0"/>
              <a:t>format.</a:t>
            </a:r>
            <a:endParaRPr lang="en-GB" dirty="0" smtClean="0"/>
          </a:p>
          <a:p>
            <a:r>
              <a:rPr lang="en-GB" b="1" dirty="0" smtClean="0"/>
              <a:t>Contribution report</a:t>
            </a:r>
            <a:r>
              <a:rPr lang="en-GB" dirty="0" smtClean="0"/>
              <a:t>: </a:t>
            </a:r>
            <a:r>
              <a:rPr lang="en-US" dirty="0"/>
              <a:t>Employers are required to submit the contribution reports and the associated payments (via Check, ACH or Lockbox) to WVCPRB based on the reporting frequency of the employer and the due dates as defined in </a:t>
            </a:r>
            <a:r>
              <a:rPr lang="en-US" dirty="0" smtClean="0"/>
              <a:t>the </a:t>
            </a:r>
            <a:r>
              <a:rPr lang="en-US" dirty="0"/>
              <a:t>respective retirement system. </a:t>
            </a:r>
            <a:r>
              <a:rPr lang="en-US" dirty="0" smtClean="0"/>
              <a:t>Employers submit </a:t>
            </a:r>
            <a:r>
              <a:rPr lang="en-US" dirty="0"/>
              <a:t>Contributions information for their employees, however they must ensure to enroll the employees with CPRB prior to submitting contribution information. </a:t>
            </a:r>
            <a:endParaRPr lang="en-US" dirty="0" smtClean="0"/>
          </a:p>
          <a:p>
            <a:r>
              <a:rPr lang="en-GB" b="1" dirty="0" smtClean="0"/>
              <a:t>employment classification &amp; Contribution report: </a:t>
            </a:r>
            <a:r>
              <a:rPr lang="en-US" dirty="0"/>
              <a:t>Employers are required to submit the contributions and </a:t>
            </a:r>
            <a:r>
              <a:rPr lang="en-US" dirty="0" smtClean="0"/>
              <a:t>employment classifications </a:t>
            </a:r>
            <a:r>
              <a:rPr lang="en-US" dirty="0"/>
              <a:t>information and the associated payments (via Check, ACH or Lockbox) to WVCPRB based on the reporting frequency of the </a:t>
            </a:r>
            <a:r>
              <a:rPr lang="en-US" dirty="0" smtClean="0"/>
              <a:t>employer -  Monthly</a:t>
            </a:r>
            <a:r>
              <a:rPr lang="en-US" dirty="0"/>
              <a:t>, Semi-Monthly, Bi-Weekly. Employers </a:t>
            </a:r>
            <a:r>
              <a:rPr lang="en-US" dirty="0" smtClean="0"/>
              <a:t>submit </a:t>
            </a:r>
            <a:r>
              <a:rPr lang="en-US" dirty="0"/>
              <a:t>detail information for </a:t>
            </a:r>
            <a:r>
              <a:rPr lang="en-US" dirty="0" smtClean="0"/>
              <a:t>employment classifications </a:t>
            </a:r>
            <a:r>
              <a:rPr lang="en-US" dirty="0"/>
              <a:t>and Contributions via flat text files that adhere to the COMPASS file format</a:t>
            </a:r>
            <a:r>
              <a:rPr lang="en-US" dirty="0" smtClean="0"/>
              <a:t>.</a:t>
            </a:r>
          </a:p>
          <a:p>
            <a:r>
              <a:rPr lang="en-US" dirty="0" smtClean="0"/>
              <a:t>Additionally, all employers are expected to use COMPASS-approved file formats only to upload employment classification and contributions. Employers are also expected to review, correct errors in files, and verify information before finally submitting all details to COMPASS.</a:t>
            </a:r>
            <a:endParaRPr lang="en-GB"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21</a:t>
            </a:fld>
            <a:endParaRPr lang="en-US" dirty="0"/>
          </a:p>
        </p:txBody>
      </p:sp>
    </p:spTree>
    <p:extLst>
      <p:ext uri="{BB962C8B-B14F-4D97-AF65-F5344CB8AC3E}">
        <p14:creationId xmlns:p14="http://schemas.microsoft.com/office/powerpoint/2010/main" val="1622494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a:p>
            <a:endParaRPr lang="en-US" sz="1400" baseline="0" dirty="0" smtClean="0"/>
          </a:p>
          <a:p>
            <a:r>
              <a:rPr lang="en-US" sz="1400" baseline="0" dirty="0" smtClean="0"/>
              <a:t>Perform a walkthrough of the steps mentioned in the Submit Employer Reports section in the Employer Self </a:t>
            </a:r>
            <a:r>
              <a:rPr lang="en-US" sz="1400" dirty="0" smtClean="0"/>
              <a:t>Service </a:t>
            </a:r>
            <a:r>
              <a:rPr lang="en-US" sz="1400" baseline="0" dirty="0" smtClean="0"/>
              <a:t>user guide.</a:t>
            </a:r>
          </a:p>
          <a:p>
            <a:r>
              <a:rPr lang="en-US" sz="1400" dirty="0" smtClean="0"/>
              <a:t>Additionally, ensure the following for participants to perform the Try Me:</a:t>
            </a:r>
          </a:p>
          <a:p>
            <a:pPr marL="171450" indent="-171450">
              <a:buFontTx/>
              <a:buChar char="-"/>
            </a:pPr>
            <a:r>
              <a:rPr lang="en-US" sz="1400" dirty="0" smtClean="0"/>
              <a:t>Ensure each participant has their ESS user account set up with the required privileges, ability to upload employer employment classification and contributions in this case.</a:t>
            </a:r>
          </a:p>
          <a:p>
            <a:pPr marL="171450" indent="-171450">
              <a:buFontTx/>
              <a:buChar char="-"/>
            </a:pPr>
            <a:r>
              <a:rPr lang="en-US" sz="1400" baseline="0" dirty="0" smtClean="0"/>
              <a:t>Ensure each </a:t>
            </a:r>
            <a:r>
              <a:rPr lang="en-US" sz="1400" dirty="0"/>
              <a:t>participant </a:t>
            </a:r>
            <a:r>
              <a:rPr lang="en-US" sz="1400" baseline="0" dirty="0" smtClean="0"/>
              <a:t>as a file one each for </a:t>
            </a:r>
            <a:r>
              <a:rPr lang="en-US" sz="1400" dirty="0" smtClean="0"/>
              <a:t>employment classification, Contribution, and employment classifications and Contribution activities. If time is a constraint, you might keep the last activity only as that covers both employer reports.</a:t>
            </a:r>
          </a:p>
          <a:p>
            <a:pPr marL="171450" indent="-171450">
              <a:buFontTx/>
              <a:buChar char="-"/>
            </a:pPr>
            <a:r>
              <a:rPr lang="en-US" sz="1400" dirty="0" smtClean="0"/>
              <a:t>Also insist participants to use the Enter-Online method (in addition to Upload File option) to upload all require information into the system for WVCPRB to consider.</a:t>
            </a:r>
            <a:endParaRPr lang="en-US" sz="1400" baseline="0" dirty="0" smtClean="0"/>
          </a:p>
        </p:txBody>
      </p:sp>
      <p:sp>
        <p:nvSpPr>
          <p:cNvPr id="4" name="Slide Number Placeholder 3"/>
          <p:cNvSpPr>
            <a:spLocks noGrp="1"/>
          </p:cNvSpPr>
          <p:nvPr>
            <p:ph type="sldNum" sz="quarter" idx="10"/>
          </p:nvPr>
        </p:nvSpPr>
        <p:spPr/>
        <p:txBody>
          <a:bodyPr/>
          <a:lstStyle/>
          <a:p>
            <a:fld id="{48001388-EC2A-452D-993C-514FED4A99DF}" type="slidenum">
              <a:rPr lang="en-US" smtClean="0"/>
              <a:pPr/>
              <a:t>22</a:t>
            </a:fld>
            <a:endParaRPr lang="en-US" dirty="0"/>
          </a:p>
        </p:txBody>
      </p:sp>
    </p:spTree>
    <p:extLst>
      <p:ext uri="{BB962C8B-B14F-4D97-AF65-F5344CB8AC3E}">
        <p14:creationId xmlns:p14="http://schemas.microsoft.com/office/powerpoint/2010/main" val="2915970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a:p>
            <a:endParaRPr lang="en-US" sz="1400" baseline="0" dirty="0" smtClean="0"/>
          </a:p>
          <a:p>
            <a:r>
              <a:rPr lang="en-US" sz="1400" baseline="0" dirty="0" smtClean="0"/>
              <a:t>Perform a walkthrough of the steps mentioned in the Submit Employer Reports section in the Employer Self </a:t>
            </a:r>
            <a:r>
              <a:rPr lang="en-US" sz="1400" dirty="0" smtClean="0"/>
              <a:t>Service </a:t>
            </a:r>
            <a:r>
              <a:rPr lang="en-US" sz="1400" baseline="0" dirty="0" smtClean="0"/>
              <a:t>user guide.</a:t>
            </a:r>
          </a:p>
          <a:p>
            <a:r>
              <a:rPr lang="en-US" sz="1400" dirty="0" smtClean="0"/>
              <a:t>Additionally, ensure the following for participants to perform the Try Me:</a:t>
            </a:r>
          </a:p>
          <a:p>
            <a:pPr marL="171450" indent="-171450">
              <a:buFontTx/>
              <a:buChar char="-"/>
            </a:pPr>
            <a:r>
              <a:rPr lang="en-US" sz="1400" dirty="0" smtClean="0"/>
              <a:t>Ensure each participant has their ESS user account set up with the required privileges, ability to upload employer employment classification and contributions in this case.</a:t>
            </a:r>
          </a:p>
          <a:p>
            <a:pPr marL="171450" indent="-171450">
              <a:buFontTx/>
              <a:buChar char="-"/>
            </a:pPr>
            <a:r>
              <a:rPr lang="en-US" sz="1400" baseline="0" dirty="0" smtClean="0"/>
              <a:t>Ensure each </a:t>
            </a:r>
            <a:r>
              <a:rPr lang="en-US" sz="1400" dirty="0"/>
              <a:t>participant </a:t>
            </a:r>
            <a:r>
              <a:rPr lang="en-US" sz="1400" baseline="0" dirty="0" smtClean="0"/>
              <a:t>as a file one each for </a:t>
            </a:r>
            <a:r>
              <a:rPr lang="en-US" sz="1400" dirty="0" smtClean="0"/>
              <a:t>employment classification, Contribution, and employment classifications and Contribution activities. If time is a constraint, you might keep the last activity only as that covers both employer reports.</a:t>
            </a:r>
          </a:p>
          <a:p>
            <a:pPr marL="171450" indent="-171450">
              <a:buFontTx/>
              <a:buChar char="-"/>
            </a:pPr>
            <a:r>
              <a:rPr lang="en-US" sz="1400" dirty="0" smtClean="0"/>
              <a:t>Also insist participants to use the Enter-Online method (in addition to Upload File option) to upload all require information into the system for WVCPRB to consider.</a:t>
            </a:r>
            <a:endParaRPr lang="en-US" sz="1400" baseline="0" dirty="0" smtClean="0"/>
          </a:p>
        </p:txBody>
      </p:sp>
      <p:sp>
        <p:nvSpPr>
          <p:cNvPr id="4" name="Slide Number Placeholder 3"/>
          <p:cNvSpPr>
            <a:spLocks noGrp="1"/>
          </p:cNvSpPr>
          <p:nvPr>
            <p:ph type="sldNum" sz="quarter" idx="10"/>
          </p:nvPr>
        </p:nvSpPr>
        <p:spPr/>
        <p:txBody>
          <a:bodyPr/>
          <a:lstStyle/>
          <a:p>
            <a:fld id="{48001388-EC2A-452D-993C-514FED4A99DF}" type="slidenum">
              <a:rPr lang="en-US" smtClean="0"/>
              <a:pPr/>
              <a:t>24</a:t>
            </a:fld>
            <a:endParaRPr lang="en-US" dirty="0"/>
          </a:p>
        </p:txBody>
      </p:sp>
    </p:spTree>
    <p:extLst>
      <p:ext uri="{BB962C8B-B14F-4D97-AF65-F5344CB8AC3E}">
        <p14:creationId xmlns:p14="http://schemas.microsoft.com/office/powerpoint/2010/main" val="2876131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2</a:t>
            </a:fld>
            <a:endParaRPr lang="en-US" dirty="0"/>
          </a:p>
        </p:txBody>
      </p:sp>
    </p:spTree>
    <p:extLst>
      <p:ext uri="{BB962C8B-B14F-4D97-AF65-F5344CB8AC3E}">
        <p14:creationId xmlns:p14="http://schemas.microsoft.com/office/powerpoint/2010/main" val="789026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a:p>
            <a:endParaRPr lang="en-US" sz="1400" baseline="0" dirty="0" smtClean="0"/>
          </a:p>
          <a:p>
            <a:r>
              <a:rPr lang="en-US" sz="1400" baseline="0" dirty="0" smtClean="0"/>
              <a:t>Perform a walkthrough of the steps mentioned in the Submit Employer Reports section in the Employer Self </a:t>
            </a:r>
            <a:r>
              <a:rPr lang="en-US" sz="1400" dirty="0" smtClean="0"/>
              <a:t>Service </a:t>
            </a:r>
            <a:r>
              <a:rPr lang="en-US" sz="1400" baseline="0" dirty="0" smtClean="0"/>
              <a:t>user guide.</a:t>
            </a:r>
          </a:p>
          <a:p>
            <a:r>
              <a:rPr lang="en-US" sz="1400" dirty="0" smtClean="0"/>
              <a:t>Additionally, ensure the following for participants to perform the Try Me:</a:t>
            </a:r>
          </a:p>
          <a:p>
            <a:pPr marL="171450" indent="-171450">
              <a:buFontTx/>
              <a:buChar char="-"/>
            </a:pPr>
            <a:r>
              <a:rPr lang="en-US" sz="1400" dirty="0" smtClean="0"/>
              <a:t>Ensure each participant has their ESS user account set up with the required privileges, ability to upload employer employment classification and contributions in this case.</a:t>
            </a:r>
          </a:p>
          <a:p>
            <a:pPr marL="171450" indent="-171450">
              <a:buFontTx/>
              <a:buChar char="-"/>
            </a:pPr>
            <a:r>
              <a:rPr lang="en-US" sz="1400" baseline="0" dirty="0" smtClean="0"/>
              <a:t>Ensure each </a:t>
            </a:r>
            <a:r>
              <a:rPr lang="en-US" sz="1400" dirty="0"/>
              <a:t>participant </a:t>
            </a:r>
            <a:r>
              <a:rPr lang="en-US" sz="1400" baseline="0" dirty="0" smtClean="0"/>
              <a:t>as a file one each for </a:t>
            </a:r>
            <a:r>
              <a:rPr lang="en-US" sz="1400" dirty="0" smtClean="0"/>
              <a:t>employment classification, Contribution, and employment classifications and Contribution activities. If time is a constraint, you might keep the last activity only as that covers both employer reports.</a:t>
            </a:r>
          </a:p>
          <a:p>
            <a:pPr marL="171450" indent="-171450">
              <a:buFontTx/>
              <a:buChar char="-"/>
            </a:pPr>
            <a:r>
              <a:rPr lang="en-US" sz="1400" dirty="0" smtClean="0"/>
              <a:t>Also insist participants to use the Enter-Online method (in addition to Upload File option) to upload all require information into the system for WVCPRB to consider.</a:t>
            </a:r>
            <a:endParaRPr lang="en-US" sz="1400" baseline="0" dirty="0" smtClean="0"/>
          </a:p>
        </p:txBody>
      </p:sp>
      <p:sp>
        <p:nvSpPr>
          <p:cNvPr id="4" name="Slide Number Placeholder 3"/>
          <p:cNvSpPr>
            <a:spLocks noGrp="1"/>
          </p:cNvSpPr>
          <p:nvPr>
            <p:ph type="sldNum" sz="quarter" idx="10"/>
          </p:nvPr>
        </p:nvSpPr>
        <p:spPr/>
        <p:txBody>
          <a:bodyPr/>
          <a:lstStyle/>
          <a:p>
            <a:fld id="{48001388-EC2A-452D-993C-514FED4A99DF}" type="slidenum">
              <a:rPr lang="en-US" smtClean="0"/>
              <a:pPr/>
              <a:t>26</a:t>
            </a:fld>
            <a:endParaRPr lang="en-US" dirty="0"/>
          </a:p>
        </p:txBody>
      </p:sp>
    </p:spTree>
    <p:extLst>
      <p:ext uri="{BB962C8B-B14F-4D97-AF65-F5344CB8AC3E}">
        <p14:creationId xmlns:p14="http://schemas.microsoft.com/office/powerpoint/2010/main" val="1506902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 </a:t>
            </a:r>
            <a:endParaRPr lang="en-US" sz="1400" dirty="0" smtClean="0"/>
          </a:p>
          <a:p>
            <a:r>
              <a:rPr lang="en-US" sz="1400" dirty="0"/>
              <a:t>ESS allows employers to certify employee requests through the self service module instead of filling out and signing paper forms. A certification will only appear when an employee or former employee has initiated a request with </a:t>
            </a:r>
            <a:r>
              <a:rPr lang="en-US" sz="1400" dirty="0" smtClean="0"/>
              <a:t>WVCPRB for </a:t>
            </a:r>
            <a:r>
              <a:rPr lang="en-US" sz="1400" dirty="0"/>
              <a:t>a retirement, refund, </a:t>
            </a:r>
            <a:r>
              <a:rPr lang="en-US" sz="1400" dirty="0" smtClean="0"/>
              <a:t>disability or a </a:t>
            </a:r>
            <a:r>
              <a:rPr lang="en-US" sz="1400" dirty="0"/>
              <a:t>service purchase. </a:t>
            </a:r>
          </a:p>
          <a:p>
            <a:endParaRPr lang="en-US" sz="1400" dirty="0"/>
          </a:p>
          <a:p>
            <a:r>
              <a:rPr lang="en-US" sz="1400" dirty="0"/>
              <a:t>On the Certification screen, only certifications in pending status display. Administrative and employer reporting users can use the Certification screen to approve or reject these </a:t>
            </a:r>
            <a:r>
              <a:rPr lang="en-US" sz="1400" dirty="0" smtClean="0"/>
              <a:t>certifications.</a:t>
            </a:r>
            <a:endParaRPr lang="en-GB"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28</a:t>
            </a:fld>
            <a:endParaRPr lang="en-US" dirty="0"/>
          </a:p>
        </p:txBody>
      </p:sp>
    </p:spTree>
    <p:extLst>
      <p:ext uri="{BB962C8B-B14F-4D97-AF65-F5344CB8AC3E}">
        <p14:creationId xmlns:p14="http://schemas.microsoft.com/office/powerpoint/2010/main" val="1808214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r>
              <a:rPr lang="en-US" dirty="0" smtClean="0"/>
              <a:t>:</a:t>
            </a:r>
          </a:p>
          <a:p>
            <a:r>
              <a:rPr lang="en-US" dirty="0"/>
              <a:t>Service Purchase requests </a:t>
            </a:r>
            <a:r>
              <a:rPr lang="en-US" dirty="0" smtClean="0"/>
              <a:t>are initiated </a:t>
            </a:r>
            <a:r>
              <a:rPr lang="en-US" dirty="0"/>
              <a:t>by a service purchase counselor by providing comments and clicking on ‘Return to ESS’ button from COMPASS. These requests </a:t>
            </a:r>
            <a:r>
              <a:rPr lang="en-US" dirty="0" smtClean="0"/>
              <a:t>appear </a:t>
            </a:r>
            <a:r>
              <a:rPr lang="en-US" dirty="0"/>
              <a:t>on ESS and require additional information from the employer to process the service purchase request. Once additional information has been added by the employer, the certification is </a:t>
            </a:r>
            <a:r>
              <a:rPr lang="en-US" dirty="0" smtClean="0"/>
              <a:t>submitted. Consequently the </a:t>
            </a:r>
            <a:r>
              <a:rPr lang="en-US" dirty="0"/>
              <a:t>service purchase request status </a:t>
            </a:r>
            <a:r>
              <a:rPr lang="en-US" dirty="0" smtClean="0"/>
              <a:t>is updated </a:t>
            </a:r>
            <a:r>
              <a:rPr lang="en-US" dirty="0"/>
              <a:t>to ‘Progress’ and workflow process service purchase </a:t>
            </a:r>
            <a:r>
              <a:rPr lang="en-US" dirty="0" smtClean="0"/>
              <a:t>resumes and is placed in the service </a:t>
            </a:r>
            <a:r>
              <a:rPr lang="en-US" dirty="0"/>
              <a:t>purchase queue. Internal WVCPRB users </a:t>
            </a:r>
            <a:r>
              <a:rPr lang="en-US" dirty="0" smtClean="0"/>
              <a:t>next process </a:t>
            </a:r>
            <a:r>
              <a:rPr lang="en-US" dirty="0"/>
              <a:t>the request using COMPASS’s Service Purchase </a:t>
            </a:r>
            <a:r>
              <a:rPr lang="en-US" dirty="0" smtClean="0"/>
              <a:t>module.</a:t>
            </a:r>
          </a:p>
          <a:p>
            <a:endParaRPr lang="en-US" dirty="0" smtClean="0"/>
          </a:p>
          <a:p>
            <a:r>
              <a:rPr lang="en-US" dirty="0"/>
              <a:t>Retirement requests </a:t>
            </a:r>
            <a:r>
              <a:rPr lang="en-US" dirty="0" smtClean="0"/>
              <a:t>are </a:t>
            </a:r>
            <a:r>
              <a:rPr lang="en-US" dirty="0"/>
              <a:t>initiated either by the member using Member Self Service or by the traditional retirement form. Request information will be created upon electronic submission of the retirement application via Member Self Service. If a paper form is received then an internal WVCPRB user will use retirement application form to create Request. On submission of Request. The application must be approved by the employer. Once the employer approves the application, the status of the Term Date (Employment End Date) Verification and Final Salary verification will be </a:t>
            </a:r>
            <a:r>
              <a:rPr lang="en-US" dirty="0" smtClean="0"/>
              <a:t>updated.</a:t>
            </a:r>
          </a:p>
          <a:p>
            <a:endParaRPr lang="en-US" dirty="0" smtClean="0"/>
          </a:p>
          <a:p>
            <a:r>
              <a:rPr lang="en-US" dirty="0"/>
              <a:t>Refund and Disability requests are initiated through Member Profile. These requests appear on ESS and require additional detail from the employer. Once additional </a:t>
            </a:r>
            <a:r>
              <a:rPr lang="en-US" dirty="0" smtClean="0"/>
              <a:t>details have been added by </a:t>
            </a:r>
            <a:r>
              <a:rPr lang="en-US" dirty="0"/>
              <a:t>the employer, the certification is submitted.</a:t>
            </a:r>
          </a:p>
        </p:txBody>
      </p:sp>
      <p:sp>
        <p:nvSpPr>
          <p:cNvPr id="4" name="Slide Number Placeholder 3"/>
          <p:cNvSpPr>
            <a:spLocks noGrp="1"/>
          </p:cNvSpPr>
          <p:nvPr>
            <p:ph type="sldNum" sz="quarter" idx="10"/>
          </p:nvPr>
        </p:nvSpPr>
        <p:spPr/>
        <p:txBody>
          <a:bodyPr/>
          <a:lstStyle/>
          <a:p>
            <a:fld id="{48001388-EC2A-452D-993C-514FED4A99DF}" type="slidenum">
              <a:rPr lang="en-US" smtClean="0"/>
              <a:pPr/>
              <a:t>29</a:t>
            </a:fld>
            <a:endParaRPr lang="en-US" dirty="0"/>
          </a:p>
        </p:txBody>
      </p:sp>
    </p:spTree>
    <p:extLst>
      <p:ext uri="{BB962C8B-B14F-4D97-AF65-F5344CB8AC3E}">
        <p14:creationId xmlns:p14="http://schemas.microsoft.com/office/powerpoint/2010/main" val="2978681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a:p>
            <a:endParaRPr lang="en-US" sz="1400" baseline="0" dirty="0" smtClean="0"/>
          </a:p>
          <a:p>
            <a:r>
              <a:rPr lang="en-US" sz="1400" baseline="0" dirty="0" smtClean="0"/>
              <a:t>Perform a walk through of the steps mentioned in the ‘ESS Registration’ section of the Employer Self</a:t>
            </a:r>
            <a:r>
              <a:rPr lang="en-US" sz="1400" dirty="0" smtClean="0"/>
              <a:t> Service</a:t>
            </a:r>
            <a:r>
              <a:rPr lang="en-US" sz="1400" baseline="0" dirty="0" smtClean="0"/>
              <a:t> user guide.</a:t>
            </a:r>
          </a:p>
          <a:p>
            <a:r>
              <a:rPr lang="en-US" sz="1400" dirty="0" smtClean="0"/>
              <a:t>Ensure that all participants are able to access their mailbox to retrieve all the three emails related to their username, password, and PIN.</a:t>
            </a:r>
          </a:p>
          <a:p>
            <a:r>
              <a:rPr lang="en-US" sz="1400" baseline="0" dirty="0" smtClean="0"/>
              <a:t>In</a:t>
            </a:r>
            <a:r>
              <a:rPr lang="en-US" sz="1400" dirty="0" smtClean="0"/>
              <a:t> case, they cannot in the classroom set up, do let them know to have this registration process completed prior to attending the session. This will also include them selecting their preferred security question.</a:t>
            </a:r>
          </a:p>
          <a:p>
            <a:r>
              <a:rPr lang="en-US" sz="1400" baseline="0" dirty="0" smtClean="0"/>
              <a:t>Then</a:t>
            </a:r>
            <a:r>
              <a:rPr lang="en-US" sz="1400" dirty="0" smtClean="0"/>
              <a:t>, on this slide, you are only logging into ESS (assuming everybody has already registered for the session).</a:t>
            </a:r>
          </a:p>
          <a:p>
            <a:r>
              <a:rPr lang="en-US" sz="1400" baseline="0" dirty="0" smtClean="0"/>
              <a:t>Additionally, while</a:t>
            </a:r>
            <a:r>
              <a:rPr lang="en-US" sz="1400" dirty="0" smtClean="0"/>
              <a:t> you are on the log in page (as shown here), you might quickly show them options related to Forgot username, and Forgot password, and how the security question comes in handy then.</a:t>
            </a:r>
            <a:endParaRPr lang="en-US" sz="1400" baseline="0" dirty="0" smtClean="0"/>
          </a:p>
        </p:txBody>
      </p:sp>
      <p:sp>
        <p:nvSpPr>
          <p:cNvPr id="4" name="Slide Number Placeholder 3"/>
          <p:cNvSpPr>
            <a:spLocks noGrp="1"/>
          </p:cNvSpPr>
          <p:nvPr>
            <p:ph type="sldNum" sz="quarter" idx="10"/>
          </p:nvPr>
        </p:nvSpPr>
        <p:spPr/>
        <p:txBody>
          <a:bodyPr/>
          <a:lstStyle/>
          <a:p>
            <a:fld id="{48001388-EC2A-452D-993C-514FED4A99DF}" type="slidenum">
              <a:rPr lang="en-US" smtClean="0"/>
              <a:pPr/>
              <a:t>30</a:t>
            </a:fld>
            <a:endParaRPr lang="en-US" dirty="0"/>
          </a:p>
        </p:txBody>
      </p:sp>
    </p:spTree>
    <p:extLst>
      <p:ext uri="{BB962C8B-B14F-4D97-AF65-F5344CB8AC3E}">
        <p14:creationId xmlns:p14="http://schemas.microsoft.com/office/powerpoint/2010/main" val="4092972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C06C63D8-ACEE-4F31-80A5-85FBD0B271DE}" type="slidenum">
              <a:rPr lang="en-US">
                <a:solidFill>
                  <a:prstClr val="black"/>
                </a:solidFill>
              </a:rPr>
              <a:pPr>
                <a:defRPr/>
              </a:pPr>
              <a:t>32</a:t>
            </a:fld>
            <a:endParaRPr lang="en-US" dirty="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en-GB" dirty="0" smtClean="0"/>
          </a:p>
        </p:txBody>
      </p:sp>
    </p:spTree>
    <p:extLst>
      <p:ext uri="{BB962C8B-B14F-4D97-AF65-F5344CB8AC3E}">
        <p14:creationId xmlns:p14="http://schemas.microsoft.com/office/powerpoint/2010/main" val="23352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313131"/>
                </a:solidFill>
              </a:rPr>
              <a:t>Facilitator Notes</a:t>
            </a:r>
            <a:r>
              <a:rPr lang="en-US" sz="1400" dirty="0" smtClean="0">
                <a:solidFill>
                  <a:srgbClr val="313131"/>
                </a:solidFill>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313131"/>
                </a:solidFill>
              </a:rPr>
              <a:t>The Deloitte Pension Administration Solution (DPAS), also known as COMPASS within WVCPRB, has been customized to provide a fully integrated solution capable of supporting WVCPRB vision of a new pension system. The system is rich in browser-based and web-enabled self service functionality, providing ease of use not only to WVCPRB users, but also to members, retirees, beneficiaries, and employers.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313131"/>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sz="1400" dirty="0" smtClean="0"/>
              <a:t>In the future, “Serving those who serve West Virginia” will be much easier.</a:t>
            </a:r>
            <a:r>
              <a:rPr lang="en-US" sz="1400" b="1" kern="0" dirty="0" smtClean="0">
                <a:solidFill>
                  <a:srgbClr val="FFFFFF"/>
                </a:solidFill>
                <a:cs typeface="Arial" charset="0"/>
              </a:rPr>
              <a:t>to the 21</a:t>
            </a:r>
            <a:r>
              <a:rPr lang="en-US" sz="1400" b="1" kern="0" baseline="30000" dirty="0" smtClean="0">
                <a:solidFill>
                  <a:srgbClr val="FFFFFF"/>
                </a:solidFill>
                <a:cs typeface="Arial" charset="0"/>
              </a:rPr>
              <a:t>st</a:t>
            </a:r>
            <a:r>
              <a:rPr lang="en-US" sz="1400" b="1" kern="0" dirty="0" smtClean="0">
                <a:solidFill>
                  <a:srgbClr val="FFFFFF"/>
                </a:solidFill>
                <a:cs typeface="Arial" charset="0"/>
              </a:rPr>
              <a:t> Ce</a:t>
            </a:r>
            <a:endParaRPr lang="en-US" sz="1400" dirty="0"/>
          </a:p>
        </p:txBody>
      </p:sp>
      <p:sp>
        <p:nvSpPr>
          <p:cNvPr id="4" name="Slide Number Placeholder 3"/>
          <p:cNvSpPr>
            <a:spLocks noGrp="1"/>
          </p:cNvSpPr>
          <p:nvPr>
            <p:ph type="sldNum" sz="quarter" idx="10"/>
          </p:nvPr>
        </p:nvSpPr>
        <p:spPr/>
        <p:txBody>
          <a:bodyPr/>
          <a:lstStyle/>
          <a:p>
            <a:fld id="{9ECCEE15-9980-485E-A194-7E5FA7103D23}"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49677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313131"/>
                </a:solidFill>
              </a:rPr>
              <a:t>Facilitator Notes</a:t>
            </a:r>
            <a:r>
              <a:rPr lang="en-US" sz="1400" dirty="0" smtClean="0">
                <a:solidFill>
                  <a:srgbClr val="313131"/>
                </a:solidFill>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313131"/>
                </a:solidFill>
              </a:rPr>
              <a:t>ESS is a web-enabled self-service interface between an employer and COMPASS.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313131"/>
                </a:solidFill>
              </a:rPr>
              <a:t>ESS provides several key reporting and administrative functionalities for an employer to perform these tasks independently ensuring speed, efficiency, and confidentiality.</a:t>
            </a:r>
            <a:endParaRPr lang="en-US" sz="1400" dirty="0"/>
          </a:p>
        </p:txBody>
      </p:sp>
      <p:sp>
        <p:nvSpPr>
          <p:cNvPr id="4" name="Slide Number Placeholder 3"/>
          <p:cNvSpPr>
            <a:spLocks noGrp="1"/>
          </p:cNvSpPr>
          <p:nvPr>
            <p:ph type="sldNum" sz="quarter" idx="10"/>
          </p:nvPr>
        </p:nvSpPr>
        <p:spPr/>
        <p:txBody>
          <a:bodyPr/>
          <a:lstStyle/>
          <a:p>
            <a:fld id="{9ECCEE15-9980-485E-A194-7E5FA7103D2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42042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Notes</a:t>
            </a:r>
            <a:r>
              <a:rPr lang="en-US" sz="1400" dirty="0" smtClean="0"/>
              <a:t>:</a:t>
            </a:r>
          </a:p>
          <a:p>
            <a:r>
              <a:rPr lang="en-US" sz="1400" dirty="0" smtClean="0"/>
              <a:t>ESS allows employers to submit employment classification and Contribution reports, process invoices using EFT accounts, manage users and perform other administrative tasks, view and verify CPRB IDs and generate key reports.</a:t>
            </a:r>
            <a:endParaRPr lang="en-GB" sz="140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5</a:t>
            </a:fld>
            <a:endParaRPr lang="en-US" dirty="0"/>
          </a:p>
        </p:txBody>
      </p:sp>
    </p:spTree>
    <p:extLst>
      <p:ext uri="{BB962C8B-B14F-4D97-AF65-F5344CB8AC3E}">
        <p14:creationId xmlns:p14="http://schemas.microsoft.com/office/powerpoint/2010/main" val="15274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400" b="1" dirty="0"/>
              <a:t>Facilitator Notes</a:t>
            </a:r>
            <a:r>
              <a:rPr lang="en-US" sz="1400" dirty="0"/>
              <a:t>:</a:t>
            </a:r>
          </a:p>
          <a:p>
            <a:r>
              <a:rPr lang="en-US" sz="1400" dirty="0"/>
              <a:t>For the first administrative user for each employer, </a:t>
            </a:r>
            <a:r>
              <a:rPr lang="en-US" sz="1400" dirty="0" smtClean="0"/>
              <a:t>CPRB </a:t>
            </a:r>
            <a:r>
              <a:rPr lang="en-US" sz="1400" dirty="0"/>
              <a:t>staff will create a username and the system will then create the necessary login credentials, including a temporary PIN and password. The temporary PIN and password are valid for 72 hours after </a:t>
            </a:r>
            <a:r>
              <a:rPr lang="en-US" sz="1400" dirty="0" smtClean="0"/>
              <a:t>WVCPRB emails </a:t>
            </a:r>
            <a:r>
              <a:rPr lang="en-US" sz="1400" dirty="0"/>
              <a:t>them. Administrative users will receive three emails, one with each piece of information they need to log into ESS – user ID, password, and PIN. When an employer’s ESS administrator logs into ESS for the first time, they are prompted to enter a new password and PIN and select a security question.</a:t>
            </a:r>
          </a:p>
          <a:p>
            <a:r>
              <a:rPr lang="en-US" sz="1400" dirty="0"/>
              <a:t>For </a:t>
            </a:r>
            <a:r>
              <a:rPr lang="en-US" sz="1400" dirty="0" smtClean="0"/>
              <a:t>other </a:t>
            </a:r>
            <a:r>
              <a:rPr lang="en-US" sz="1400" dirty="0"/>
              <a:t>user </a:t>
            </a:r>
            <a:r>
              <a:rPr lang="en-US" sz="1400" dirty="0" smtClean="0"/>
              <a:t>types too, the CPRB staff creates </a:t>
            </a:r>
            <a:r>
              <a:rPr lang="en-US" sz="1400" dirty="0"/>
              <a:t>login credentials, which includes a temporary PIN and password, and emails them to the new user. </a:t>
            </a:r>
            <a:r>
              <a:rPr lang="en-US" sz="1400" dirty="0" smtClean="0"/>
              <a:t>Similar to the administrative </a:t>
            </a:r>
            <a:r>
              <a:rPr lang="en-US" sz="1400" dirty="0"/>
              <a:t>user, when </a:t>
            </a:r>
            <a:r>
              <a:rPr lang="en-US" sz="1400" dirty="0" smtClean="0"/>
              <a:t>a new </a:t>
            </a:r>
            <a:r>
              <a:rPr lang="en-US" sz="1400" dirty="0"/>
              <a:t>user logs in to Self-Service, they are prompted to enter a new password and PIN and select a security question. The temporary PIN and password are valid for 72 hours after the administrative user emails them. </a:t>
            </a:r>
            <a:endParaRPr lang="en-US" sz="1400" dirty="0" smtClean="0"/>
          </a:p>
          <a:p>
            <a:r>
              <a:rPr lang="en-US" sz="1400" dirty="0" smtClean="0"/>
              <a:t>Users also have the options to change their password, PIN, and security question.</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ESS Administrative user will have the ability to request access to CPRB’s ESS portal for other staff members of the participating agency. If for some reason the agency’s ESS Administrative user does not have access, then the employer can contact CPRB to restore the ESS Administrative user’s access.  </a:t>
            </a:r>
          </a:p>
          <a:p>
            <a:endParaRPr lang="en-US" sz="1400" dirty="0"/>
          </a:p>
        </p:txBody>
      </p:sp>
      <p:sp>
        <p:nvSpPr>
          <p:cNvPr id="4" name="Slide Number Placeholder 3"/>
          <p:cNvSpPr>
            <a:spLocks noGrp="1"/>
          </p:cNvSpPr>
          <p:nvPr>
            <p:ph type="sldNum" sz="quarter" idx="10"/>
          </p:nvPr>
        </p:nvSpPr>
        <p:spPr/>
        <p:txBody>
          <a:bodyPr/>
          <a:lstStyle/>
          <a:p>
            <a:pPr>
              <a:defRPr/>
            </a:pPr>
            <a:fld id="{DB19E439-0A36-4389-B1D4-036D35E9F4EA}" type="slidenum">
              <a:rPr lang="en-US" smtClean="0"/>
              <a:pPr>
                <a:defRPr/>
              </a:pPr>
              <a:t>6</a:t>
            </a:fld>
            <a:endParaRPr lang="en-US" dirty="0"/>
          </a:p>
        </p:txBody>
      </p:sp>
    </p:spTree>
    <p:extLst>
      <p:ext uri="{BB962C8B-B14F-4D97-AF65-F5344CB8AC3E}">
        <p14:creationId xmlns:p14="http://schemas.microsoft.com/office/powerpoint/2010/main" val="307866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a:t>
            </a:r>
            <a:r>
              <a:rPr lang="en-US" sz="1400" b="1" baseline="0" dirty="0" smtClean="0"/>
              <a:t>Notes</a:t>
            </a:r>
            <a:r>
              <a:rPr lang="en-US" sz="1400" baseline="0" dirty="0" smtClean="0"/>
              <a:t>: </a:t>
            </a:r>
          </a:p>
          <a:p>
            <a:endParaRPr lang="en-US" sz="1400" baseline="0" dirty="0" smtClean="0"/>
          </a:p>
          <a:p>
            <a:r>
              <a:rPr lang="en-US" sz="1400" baseline="0" dirty="0" smtClean="0"/>
              <a:t>Perform a walk through of the steps mentioned in the ‘ESS Registration’ section of the Employer Self</a:t>
            </a:r>
            <a:r>
              <a:rPr lang="en-US" sz="1400" dirty="0" smtClean="0"/>
              <a:t> Service</a:t>
            </a:r>
            <a:r>
              <a:rPr lang="en-US" sz="1400" baseline="0" dirty="0" smtClean="0"/>
              <a:t> user guide.</a:t>
            </a:r>
          </a:p>
          <a:p>
            <a:r>
              <a:rPr lang="en-US" sz="1400" dirty="0" smtClean="0"/>
              <a:t>Ensure that all participants are able to access their mailbox to retrieve all the three emails related to their username, password, and PIN.</a:t>
            </a:r>
          </a:p>
          <a:p>
            <a:r>
              <a:rPr lang="en-US" sz="1400" baseline="0" dirty="0" smtClean="0"/>
              <a:t>In</a:t>
            </a:r>
            <a:r>
              <a:rPr lang="en-US" sz="1400" dirty="0" smtClean="0"/>
              <a:t> case, they cannot in the classroom set up, do let them know to have this registration process completed prior to attending the session. This will also include them selecting their preferred security question.</a:t>
            </a:r>
          </a:p>
          <a:p>
            <a:r>
              <a:rPr lang="en-US" sz="1400" baseline="0" dirty="0" smtClean="0"/>
              <a:t>Then</a:t>
            </a:r>
            <a:r>
              <a:rPr lang="en-US" sz="1400" dirty="0" smtClean="0"/>
              <a:t>, on this slide, you are only logging into ESS (assuming everybody has already registered for the session).</a:t>
            </a:r>
          </a:p>
          <a:p>
            <a:r>
              <a:rPr lang="en-US" sz="1400" baseline="0" dirty="0" smtClean="0"/>
              <a:t>Additionally, while</a:t>
            </a:r>
            <a:r>
              <a:rPr lang="en-US" sz="1400" dirty="0" smtClean="0"/>
              <a:t> you are on the log in page (as shown here), you might quickly show them options related to Forgot username, and Forgot password, and how the security question comes in handy then.</a:t>
            </a:r>
            <a:endParaRPr lang="en-US" sz="1400" baseline="0" dirty="0" smtClean="0"/>
          </a:p>
        </p:txBody>
      </p:sp>
      <p:sp>
        <p:nvSpPr>
          <p:cNvPr id="4" name="Slide Number Placeholder 3"/>
          <p:cNvSpPr>
            <a:spLocks noGrp="1"/>
          </p:cNvSpPr>
          <p:nvPr>
            <p:ph type="sldNum" sz="quarter" idx="10"/>
          </p:nvPr>
        </p:nvSpPr>
        <p:spPr/>
        <p:txBody>
          <a:bodyPr/>
          <a:lstStyle/>
          <a:p>
            <a:fld id="{48001388-EC2A-452D-993C-514FED4A99DF}" type="slidenum">
              <a:rPr lang="en-US" smtClean="0"/>
              <a:pPr/>
              <a:t>7</a:t>
            </a:fld>
            <a:endParaRPr lang="en-US" dirty="0"/>
          </a:p>
        </p:txBody>
      </p:sp>
    </p:spTree>
    <p:extLst>
      <p:ext uri="{BB962C8B-B14F-4D97-AF65-F5344CB8AC3E}">
        <p14:creationId xmlns:p14="http://schemas.microsoft.com/office/powerpoint/2010/main" val="2979662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Facilitator Notes</a:t>
            </a:r>
            <a:r>
              <a:rPr lang="en-US" sz="1400" dirty="0" smtClean="0"/>
              <a:t>:</a:t>
            </a:r>
          </a:p>
          <a:p>
            <a:r>
              <a:rPr lang="en-US" sz="1400" dirty="0" smtClean="0"/>
              <a:t>The </a:t>
            </a:r>
            <a:r>
              <a:rPr lang="en-US" sz="1400" dirty="0"/>
              <a:t>Employer Self Service (ESS) web site allows employers to perform payroll reporting functions, user administrative functions and other member reporting </a:t>
            </a:r>
            <a:r>
              <a:rPr lang="en-US" sz="1400" dirty="0" smtClean="0"/>
              <a:t>functions. They key user administrative functions include: managing office locations, contact persons, and other ESS users.</a:t>
            </a:r>
          </a:p>
          <a:p>
            <a:endParaRPr lang="en-US" sz="1400" dirty="0" smtClean="0"/>
          </a:p>
          <a:p>
            <a:endParaRPr lang="en-US" sz="1400" dirty="0" smtClean="0"/>
          </a:p>
          <a:p>
            <a:r>
              <a:rPr lang="en-US" sz="1400" kern="0" dirty="0" smtClean="0">
                <a:solidFill>
                  <a:prstClr val="black"/>
                </a:solidFill>
              </a:rPr>
              <a:t>The primary role is the </a:t>
            </a:r>
            <a:r>
              <a:rPr lang="en-US" sz="1400" b="1" kern="0" dirty="0" smtClean="0">
                <a:solidFill>
                  <a:prstClr val="black"/>
                </a:solidFill>
              </a:rPr>
              <a:t>ESS Administrator</a:t>
            </a:r>
            <a:r>
              <a:rPr lang="en-US" sz="1400" kern="0" dirty="0" smtClean="0">
                <a:solidFill>
                  <a:prstClr val="black"/>
                </a:solidFill>
              </a:rPr>
              <a:t>, the ESS Admin can manage office locations, contact person(s) and user accounts for their agency staff members</a:t>
            </a:r>
            <a:endParaRPr lang="en-GB" sz="140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9</a:t>
            </a:fld>
            <a:endParaRPr lang="en-US" dirty="0"/>
          </a:p>
        </p:txBody>
      </p:sp>
    </p:spTree>
    <p:extLst>
      <p:ext uri="{BB962C8B-B14F-4D97-AF65-F5344CB8AC3E}">
        <p14:creationId xmlns:p14="http://schemas.microsoft.com/office/powerpoint/2010/main" val="187902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a:t>Facilitator Notes</a:t>
            </a:r>
            <a:r>
              <a:rPr lang="en-US" sz="1400" dirty="0"/>
              <a:t>:</a:t>
            </a:r>
          </a:p>
          <a:p>
            <a:r>
              <a:rPr lang="en-US" sz="1400" dirty="0" smtClean="0"/>
              <a:t>A ESS </a:t>
            </a:r>
            <a:r>
              <a:rPr lang="en-US" sz="1400" dirty="0"/>
              <a:t>user role is of three types: ESS Administrator, Reporting, and Staff.</a:t>
            </a:r>
          </a:p>
          <a:p>
            <a:r>
              <a:rPr lang="en-US" sz="1400" dirty="0"/>
              <a:t>ESS Administrator – is powerful of all roles because it </a:t>
            </a:r>
            <a:r>
              <a:rPr lang="en-US" sz="1400" dirty="0" smtClean="0"/>
              <a:t>manage </a:t>
            </a:r>
            <a:r>
              <a:rPr lang="en-US" sz="1400" dirty="0"/>
              <a:t>all other roles and assigns them rights.</a:t>
            </a:r>
          </a:p>
          <a:p>
            <a:r>
              <a:rPr lang="en-US" sz="1400" dirty="0"/>
              <a:t>ESS Reporting – is just one level below to ESS Administrator role. The role has access to most options, except Manage Users.</a:t>
            </a:r>
          </a:p>
          <a:p>
            <a:r>
              <a:rPr lang="en-US" sz="1400" dirty="0"/>
              <a:t>ESS Staff – the lowest in the rung of roles. These users can only perform few non-critical functions, such as Death Notice or Contact Persons, etc</a:t>
            </a:r>
            <a:r>
              <a:rPr lang="en-US" sz="1400" dirty="0" smtClean="0"/>
              <a:t>.</a:t>
            </a:r>
            <a:endParaRPr lang="en-US" sz="1400" dirty="0"/>
          </a:p>
          <a:p>
            <a:r>
              <a:rPr lang="en-US" sz="1400" dirty="0" smtClean="0"/>
              <a:t>DSRS</a:t>
            </a:r>
            <a:r>
              <a:rPr lang="en-US" sz="1400" baseline="0" dirty="0" smtClean="0"/>
              <a:t> Fee Reporter: </a:t>
            </a:r>
            <a:r>
              <a:rPr lang="en-US" sz="1200" kern="1200" dirty="0" smtClean="0">
                <a:solidFill>
                  <a:schemeClr val="tx1"/>
                </a:solidFill>
                <a:effectLst/>
                <a:latin typeface="+mn-lt"/>
                <a:ea typeface="+mn-ea"/>
                <a:cs typeface="+mn-cs"/>
              </a:rPr>
              <a:t>has access to be able to report DSRS fees only, no other access is given with this role assignment </a:t>
            </a:r>
            <a:endParaRPr lang="en-US" sz="1400" dirty="0"/>
          </a:p>
        </p:txBody>
      </p:sp>
      <p:sp>
        <p:nvSpPr>
          <p:cNvPr id="4" name="Slide Number Placeholder 3"/>
          <p:cNvSpPr>
            <a:spLocks noGrp="1"/>
          </p:cNvSpPr>
          <p:nvPr>
            <p:ph type="sldNum" sz="quarter" idx="10"/>
          </p:nvPr>
        </p:nvSpPr>
        <p:spPr/>
        <p:txBody>
          <a:bodyPr/>
          <a:lstStyle/>
          <a:p>
            <a:fld id="{48001388-EC2A-452D-993C-514FED4A99DF}" type="slidenum">
              <a:rPr lang="en-US" smtClean="0"/>
              <a:pPr/>
              <a:t>10</a:t>
            </a:fld>
            <a:endParaRPr lang="en-US" dirty="0"/>
          </a:p>
        </p:txBody>
      </p:sp>
    </p:spTree>
    <p:extLst>
      <p:ext uri="{BB962C8B-B14F-4D97-AF65-F5344CB8AC3E}">
        <p14:creationId xmlns:p14="http://schemas.microsoft.com/office/powerpoint/2010/main" val="3503191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585788" y="776288"/>
            <a:ext cx="7972425" cy="4795837"/>
          </a:xfrm>
          <a:prstGeom prst="rect">
            <a:avLst/>
          </a:prstGeom>
          <a:solidFill>
            <a:schemeClr val="bg1"/>
          </a:solidFill>
          <a:ln w="19050" algn="ctr">
            <a:solidFill>
              <a:schemeClr val="accent1"/>
            </a:solidFill>
            <a:miter lim="800000"/>
            <a:headEnd/>
            <a:tailEnd/>
          </a:ln>
          <a:effectLst/>
        </p:spPr>
        <p:txBody>
          <a:bodyPr lIns="90000" tIns="90000" rIns="90000" bIns="90000" anchor="ctr"/>
          <a:lstStyle/>
          <a:p>
            <a:pPr marL="119063" indent="-119063" eaLnBrk="0" fontAlgn="base" hangingPunct="0">
              <a:spcBef>
                <a:spcPct val="50000"/>
              </a:spcBef>
              <a:spcAft>
                <a:spcPct val="0"/>
              </a:spcAft>
              <a:defRPr/>
            </a:pPr>
            <a:endParaRPr lang="en-US" sz="1100" b="1" dirty="0">
              <a:solidFill>
                <a:srgbClr val="000000"/>
              </a:solidFill>
            </a:endParaRPr>
          </a:p>
        </p:txBody>
      </p:sp>
      <p:sp>
        <p:nvSpPr>
          <p:cNvPr id="3700739" name="MSTSHP_03"/>
          <p:cNvSpPr>
            <a:spLocks noGrp="1" noChangeArrowheads="1"/>
          </p:cNvSpPr>
          <p:nvPr>
            <p:ph type="ctrTitle" sz="quarter"/>
          </p:nvPr>
        </p:nvSpPr>
        <p:spPr>
          <a:xfrm>
            <a:off x="892175" y="2695575"/>
            <a:ext cx="6581775" cy="549275"/>
          </a:xfrm>
          <a:ln algn="ctr"/>
        </p:spPr>
        <p:txBody>
          <a:bodyPr/>
          <a:lstStyle>
            <a:lvl1pPr>
              <a:lnSpc>
                <a:spcPts val="4000"/>
              </a:lnSpc>
              <a:spcBef>
                <a:spcPct val="100000"/>
              </a:spcBef>
              <a:buClr>
                <a:schemeClr val="tx2"/>
              </a:buClr>
              <a:buSzPct val="85000"/>
              <a:buFont typeface="Wingdings" pitchFamily="2" charset="2"/>
              <a:buNone/>
              <a:defRPr sz="2800"/>
            </a:lvl1pPr>
          </a:lstStyle>
          <a:p>
            <a:r>
              <a:rPr lang="en-US" dirty="0" smtClean="0"/>
              <a:t>Click to edit Master title style</a:t>
            </a:r>
            <a:endParaRPr lang="en-US" dirty="0"/>
          </a:p>
        </p:txBody>
      </p:sp>
      <p:sp>
        <p:nvSpPr>
          <p:cNvPr id="3700740" name="MSTSHP_04"/>
          <p:cNvSpPr>
            <a:spLocks noGrp="1" noChangeArrowheads="1"/>
          </p:cNvSpPr>
          <p:nvPr>
            <p:ph type="subTitle" sz="quarter" idx="1"/>
          </p:nvPr>
        </p:nvSpPr>
        <p:spPr>
          <a:xfrm>
            <a:off x="892175" y="3516313"/>
            <a:ext cx="6583363" cy="439737"/>
          </a:xfrm>
          <a:ln/>
        </p:spPr>
        <p:txBody>
          <a:bodyPr/>
          <a:lstStyle>
            <a:lvl1pPr>
              <a:lnSpc>
                <a:spcPts val="2800"/>
              </a:lnSpc>
              <a:spcBef>
                <a:spcPct val="15000"/>
              </a:spcBef>
              <a:buClrTx/>
              <a:buNone/>
              <a:defRPr sz="1800" b="1"/>
            </a:lvl1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868680"/>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7" name="Table Placeholder 6"/>
          <p:cNvSpPr>
            <a:spLocks noGrp="1"/>
          </p:cNvSpPr>
          <p:nvPr>
            <p:ph type="tbl" sz="quarter" idx="10"/>
          </p:nvPr>
        </p:nvSpPr>
        <p:spPr>
          <a:xfrm>
            <a:off x="402336" y="2176272"/>
            <a:ext cx="8339328" cy="4050792"/>
          </a:xfrm>
        </p:spPr>
        <p:txBody>
          <a:bodyPr/>
          <a:lstStyle/>
          <a:p>
            <a:pPr lvl="0"/>
            <a:endParaRPr lang="en-US" noProof="0" dirty="0" smtClean="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evron table">
    <p:spTree>
      <p:nvGrpSpPr>
        <p:cNvPr id="1" name=""/>
        <p:cNvGrpSpPr/>
        <p:nvPr/>
      </p:nvGrpSpPr>
      <p:grpSpPr>
        <a:xfrm>
          <a:off x="0" y="0"/>
          <a:ext cx="0" cy="0"/>
          <a:chOff x="0" y="0"/>
          <a:chExt cx="0" cy="0"/>
        </a:xfrm>
      </p:grpSpPr>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7" name="Table Placeholder 6"/>
          <p:cNvSpPr>
            <a:spLocks noGrp="1"/>
          </p:cNvSpPr>
          <p:nvPr>
            <p:ph type="tbl" sz="quarter" idx="10"/>
          </p:nvPr>
        </p:nvSpPr>
        <p:spPr>
          <a:xfrm>
            <a:off x="402336" y="1747838"/>
            <a:ext cx="8339328" cy="4545012"/>
          </a:xfrm>
        </p:spPr>
        <p:txBody>
          <a:bodyPr/>
          <a:lstStyle/>
          <a:p>
            <a:pPr lvl="0"/>
            <a:endParaRPr lang="en-US" noProof="0"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jor Point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660904" y="115570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2656840" y="2898648"/>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10"/>
          <p:cNvSpPr>
            <a:spLocks noGrp="1"/>
          </p:cNvSpPr>
          <p:nvPr>
            <p:ph type="body" sz="quarter" idx="15"/>
          </p:nvPr>
        </p:nvSpPr>
        <p:spPr>
          <a:xfrm>
            <a:off x="2656840" y="4645152"/>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jor Points w/par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2656840" y="2185416"/>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10"/>
          <p:cNvSpPr>
            <a:spLocks noGrp="1"/>
          </p:cNvSpPr>
          <p:nvPr>
            <p:ph type="body" sz="quarter" idx="15"/>
          </p:nvPr>
        </p:nvSpPr>
        <p:spPr>
          <a:xfrm>
            <a:off x="2660904" y="393192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points ">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30936"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9" name="Text Placeholder 10"/>
          <p:cNvSpPr>
            <a:spLocks noGrp="1"/>
          </p:cNvSpPr>
          <p:nvPr>
            <p:ph type="body" sz="quarter" idx="17"/>
          </p:nvPr>
        </p:nvSpPr>
        <p:spPr>
          <a:xfrm>
            <a:off x="630936"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0"/>
          <p:cNvSpPr>
            <a:spLocks noGrp="1"/>
          </p:cNvSpPr>
          <p:nvPr>
            <p:ph type="body" sz="quarter" idx="18"/>
          </p:nvPr>
        </p:nvSpPr>
        <p:spPr>
          <a:xfrm>
            <a:off x="630936"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10"/>
          <p:cNvSpPr>
            <a:spLocks noGrp="1"/>
          </p:cNvSpPr>
          <p:nvPr>
            <p:ph type="body" sz="quarter" idx="19"/>
          </p:nvPr>
        </p:nvSpPr>
        <p:spPr>
          <a:xfrm>
            <a:off x="630936"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5" name="Text Placeholder 10"/>
          <p:cNvSpPr>
            <a:spLocks noGrp="1"/>
          </p:cNvSpPr>
          <p:nvPr>
            <p:ph type="body" sz="quarter" idx="21"/>
          </p:nvPr>
        </p:nvSpPr>
        <p:spPr>
          <a:xfrm>
            <a:off x="4965192"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7" name="Text Placeholder 10"/>
          <p:cNvSpPr>
            <a:spLocks noGrp="1"/>
          </p:cNvSpPr>
          <p:nvPr>
            <p:ph type="body" sz="quarter" idx="23"/>
          </p:nvPr>
        </p:nvSpPr>
        <p:spPr>
          <a:xfrm>
            <a:off x="4965192"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 Placeholder 10"/>
          <p:cNvSpPr>
            <a:spLocks noGrp="1"/>
          </p:cNvSpPr>
          <p:nvPr>
            <p:ph type="body" sz="quarter" idx="24"/>
          </p:nvPr>
        </p:nvSpPr>
        <p:spPr>
          <a:xfrm>
            <a:off x="4965192"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8" name="Text Placeholder 10"/>
          <p:cNvSpPr>
            <a:spLocks noGrp="1"/>
          </p:cNvSpPr>
          <p:nvPr>
            <p:ph type="body" sz="quarter" idx="25"/>
          </p:nvPr>
        </p:nvSpPr>
        <p:spPr>
          <a:xfrm>
            <a:off x="4965192"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a w/ 2 Chevr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Text Placeholder 10"/>
          <p:cNvSpPr>
            <a:spLocks noGrp="1"/>
          </p:cNvSpPr>
          <p:nvPr>
            <p:ph type="body" sz="quarter" idx="13"/>
          </p:nvPr>
        </p:nvSpPr>
        <p:spPr>
          <a:xfrm>
            <a:off x="393192"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a:p>
        </p:txBody>
      </p:sp>
      <p:sp>
        <p:nvSpPr>
          <p:cNvPr id="6" name="Text Placeholder 10"/>
          <p:cNvSpPr>
            <a:spLocks noGrp="1"/>
          </p:cNvSpPr>
          <p:nvPr>
            <p:ph type="body" sz="quarter" idx="14"/>
          </p:nvPr>
        </p:nvSpPr>
        <p:spPr>
          <a:xfrm>
            <a:off x="4562856"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chelangelo (top)">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200400"/>
            <a:ext cx="4169664" cy="3090672"/>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6592" y="3200400"/>
            <a:ext cx="4005072" cy="3090672"/>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1434"/>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562856" y="1828800"/>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7" name="Text Placeholder 10"/>
          <p:cNvSpPr>
            <a:spLocks noGrp="1"/>
          </p:cNvSpPr>
          <p:nvPr>
            <p:ph type="body" sz="quarter" idx="16"/>
          </p:nvPr>
        </p:nvSpPr>
        <p:spPr>
          <a:xfrm>
            <a:off x="2478024"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10"/>
          <p:cNvSpPr>
            <a:spLocks noGrp="1"/>
          </p:cNvSpPr>
          <p:nvPr>
            <p:ph type="body" sz="quarter" idx="17"/>
          </p:nvPr>
        </p:nvSpPr>
        <p:spPr>
          <a:xfrm>
            <a:off x="4562856"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0"/>
          <p:cNvSpPr>
            <a:spLocks noGrp="1"/>
          </p:cNvSpPr>
          <p:nvPr>
            <p:ph type="body" sz="quarter" idx="18"/>
          </p:nvPr>
        </p:nvSpPr>
        <p:spPr>
          <a:xfrm>
            <a:off x="6647688"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ln w="28575">
            <a:solidFill>
              <a:srgbClr val="003399"/>
            </a:solidFill>
          </a:ln>
        </p:spPr>
        <p:txBody>
          <a:bodyPr lIns="228600" rIns="228600" anchor="ctr" anchorCtr="1"/>
          <a:lstStyle>
            <a:lvl1pPr algn="ctr">
              <a:spcBef>
                <a:spcPts val="0"/>
              </a:spcBef>
              <a:defRPr sz="2400" b="1"/>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Text Placeholder 10"/>
          <p:cNvSpPr>
            <a:spLocks noGrp="1"/>
          </p:cNvSpPr>
          <p:nvPr>
            <p:ph type="body" sz="quarter" idx="16"/>
          </p:nvPr>
        </p:nvSpPr>
        <p:spPr>
          <a:xfrm>
            <a:off x="317296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0"/>
          <p:cNvSpPr>
            <a:spLocks noGrp="1"/>
          </p:cNvSpPr>
          <p:nvPr>
            <p:ph type="body" sz="quarter" idx="17"/>
          </p:nvPr>
        </p:nvSpPr>
        <p:spPr>
          <a:xfrm>
            <a:off x="596188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Text Placeholder 10"/>
          <p:cNvSpPr>
            <a:spLocks noGrp="1"/>
          </p:cNvSpPr>
          <p:nvPr>
            <p:ph type="body" sz="quarter" idx="18"/>
          </p:nvPr>
        </p:nvSpPr>
        <p:spPr>
          <a:xfrm>
            <a:off x="402336"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 Placeholder 10"/>
          <p:cNvSpPr>
            <a:spLocks noGrp="1"/>
          </p:cNvSpPr>
          <p:nvPr>
            <p:ph type="body" sz="quarter" idx="19"/>
          </p:nvPr>
        </p:nvSpPr>
        <p:spPr>
          <a:xfrm>
            <a:off x="4727448"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0857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Chart Placeholder 7"/>
          <p:cNvSpPr>
            <a:spLocks noGrp="1"/>
          </p:cNvSpPr>
          <p:nvPr>
            <p:ph type="chart" sz="quarter" idx="15"/>
          </p:nvPr>
        </p:nvSpPr>
        <p:spPr>
          <a:xfrm>
            <a:off x="393192" y="1728216"/>
            <a:ext cx="3968496" cy="3986784"/>
          </a:xfrm>
        </p:spPr>
        <p:txBody>
          <a:bodyPr/>
          <a:lstStyle>
            <a:lvl1pPr>
              <a:buNone/>
              <a:defRPr/>
            </a:lvl1pPr>
          </a:lstStyle>
          <a:p>
            <a:pPr lvl="0"/>
            <a:endParaRPr lang="en-US" noProof="0" dirty="0"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top)">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00050" y="5056632"/>
            <a:ext cx="8341614" cy="1243584"/>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Chart Placeholder 7"/>
          <p:cNvSpPr>
            <a:spLocks noGrp="1"/>
          </p:cNvSpPr>
          <p:nvPr>
            <p:ph type="chart" sz="quarter" idx="15"/>
          </p:nvPr>
        </p:nvSpPr>
        <p:spPr>
          <a:xfrm>
            <a:off x="438912" y="1197864"/>
            <a:ext cx="8275320" cy="3383280"/>
          </a:xfrm>
        </p:spPr>
        <p:txBody>
          <a:bodyPr/>
          <a:lstStyle>
            <a:lvl1pPr>
              <a:buNone/>
              <a:defRPr/>
            </a:lvl1pPr>
          </a:lstStyle>
          <a:p>
            <a:pPr lvl="0"/>
            <a:endParaRPr lang="en-US" noProof="0" dirty="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p>
            <a:pPr lvl="0"/>
            <a:r>
              <a:rPr lang="en-US" dirty="0"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044952"/>
            <a:ext cx="4005072" cy="3246120"/>
          </a:xfrm>
        </p:spPr>
        <p:txBody>
          <a:bodyPr/>
          <a:lstStyle>
            <a:lvl1pPr marL="0" indent="0">
              <a:defRPr sz="2000">
                <a:solidFill>
                  <a:schemeClr val="tx1"/>
                </a:solidFill>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6592" y="3044952"/>
            <a:ext cx="4005072" cy="3246120"/>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8337550" cy="365125"/>
          </a:xfrm>
        </p:spPr>
        <p:txBody>
          <a:bodyPr/>
          <a:lstStyle>
            <a:lvl1pPr>
              <a:defRPr sz="2400"/>
            </a:lvl1pPr>
          </a:lstStyle>
          <a:p>
            <a:r>
              <a:rPr lang="en-US" dirty="0" smtClean="0"/>
              <a:t>Click to edit Master title style</a:t>
            </a:r>
            <a:endParaRPr lang="en-US" dirty="0"/>
          </a:p>
        </p:txBody>
      </p:sp>
      <p:sp>
        <p:nvSpPr>
          <p:cNvPr id="3" name="Table Placeholder 2"/>
          <p:cNvSpPr>
            <a:spLocks noGrp="1"/>
          </p:cNvSpPr>
          <p:nvPr>
            <p:ph type="tbl" idx="1"/>
          </p:nvPr>
        </p:nvSpPr>
        <p:spPr>
          <a:xfrm>
            <a:off x="400050" y="1154113"/>
            <a:ext cx="8337550" cy="5135562"/>
          </a:xfrm>
        </p:spPr>
        <p:txBody>
          <a:bodyPr/>
          <a:lstStyle/>
          <a:p>
            <a:pPr lvl="0"/>
            <a:r>
              <a:rPr lang="en-US" noProof="0" dirty="0" smtClean="0"/>
              <a:t>Click icon to add table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HP_223"/>
          <p:cNvSpPr txBox="1">
            <a:spLocks/>
          </p:cNvSpPr>
          <p:nvPr userDrawn="1"/>
        </p:nvSpPr>
        <p:spPr bwMode="auto">
          <a:xfrm>
            <a:off x="3331066" y="1019224"/>
            <a:ext cx="4005072" cy="1193889"/>
          </a:xfrm>
          <a:prstGeom prst="rect">
            <a:avLst/>
          </a:prstGeom>
        </p:spPr>
        <p:txBody>
          <a:bodyPr/>
          <a:lstStyle/>
          <a:p>
            <a:pPr marL="227013" lvl="1" indent="-225425" fontAlgn="base">
              <a:lnSpc>
                <a:spcPct val="106000"/>
              </a:lnSpc>
              <a:spcBef>
                <a:spcPct val="40000"/>
              </a:spcBef>
              <a:spcAft>
                <a:spcPct val="0"/>
              </a:spcAft>
              <a:buClr>
                <a:srgbClr val="000000"/>
              </a:buClr>
              <a:buFont typeface="Wingdings 2" pitchFamily="18" charset="2"/>
              <a:buChar char="¡"/>
              <a:defRPr/>
            </a:pPr>
            <a:r>
              <a:rPr lang="en-US" dirty="0">
                <a:solidFill>
                  <a:srgbClr val="000000"/>
                </a:solidFill>
                <a:cs typeface="Arial" charset="0"/>
              </a:rPr>
              <a:t>Bullet</a:t>
            </a:r>
          </a:p>
          <a:p>
            <a:pPr marL="342900" indent="-342900" fontAlgn="base">
              <a:lnSpc>
                <a:spcPct val="106000"/>
              </a:lnSpc>
              <a:spcBef>
                <a:spcPct val="40000"/>
              </a:spcBef>
              <a:spcAft>
                <a:spcPct val="0"/>
              </a:spcAft>
              <a:buClr>
                <a:srgbClr val="000000"/>
              </a:buClr>
              <a:buSzPct val="80000"/>
              <a:buFont typeface="Wingdings" pitchFamily="2" charset="2"/>
              <a:buNone/>
              <a:defRPr/>
            </a:pPr>
            <a:endParaRPr lang="en-US" dirty="0">
              <a:solidFill>
                <a:srgbClr val="000000"/>
              </a:solidFill>
              <a:cs typeface="Arial"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lvl1pPr>
              <a:defRPr sz="1800"/>
            </a:lvl1pPr>
          </a:lstStyle>
          <a:p>
            <a:pPr lvl="0"/>
            <a:r>
              <a:rPr lang="en-US" dirty="0" smtClean="0"/>
              <a:t>Click to edit Master text styles</a:t>
            </a:r>
          </a:p>
        </p:txBody>
      </p:sp>
    </p:spTree>
    <p:extLst>
      <p:ext uri="{BB962C8B-B14F-4D97-AF65-F5344CB8AC3E}">
        <p14:creationId xmlns:p14="http://schemas.microsoft.com/office/powerpoint/2010/main" val="10387370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43000" y="2551176"/>
            <a:ext cx="6858000" cy="1344168"/>
          </a:xfrm>
        </p:spPr>
        <p:txBody>
          <a:bodyPr anchor="ctr"/>
          <a:lstStyle>
            <a:lvl1pPr>
              <a:spcBef>
                <a:spcPts val="200"/>
              </a:spcBef>
              <a:defRPr sz="2400"/>
            </a:lvl1pPr>
          </a:lstStyle>
          <a:p>
            <a:pPr lvl="0"/>
            <a:endParaRPr lang="en-US" dirty="0" smtClean="0"/>
          </a:p>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585788" y="776288"/>
            <a:ext cx="7972425" cy="4795837"/>
          </a:xfrm>
          <a:prstGeom prst="rect">
            <a:avLst/>
          </a:prstGeom>
          <a:solidFill>
            <a:schemeClr val="bg1"/>
          </a:solidFill>
          <a:ln w="19050" algn="ctr">
            <a:solidFill>
              <a:schemeClr val="accent1"/>
            </a:solidFill>
            <a:miter lim="800000"/>
            <a:headEnd/>
            <a:tailEnd/>
          </a:ln>
          <a:effectLst/>
        </p:spPr>
        <p:txBody>
          <a:bodyPr lIns="90000" tIns="90000" rIns="90000" bIns="90000" anchor="ctr"/>
          <a:lstStyle/>
          <a:p>
            <a:pPr marL="119063" indent="-119063" eaLnBrk="0" fontAlgn="base" hangingPunct="0">
              <a:spcBef>
                <a:spcPct val="50000"/>
              </a:spcBef>
              <a:spcAft>
                <a:spcPct val="0"/>
              </a:spcAft>
              <a:defRPr/>
            </a:pPr>
            <a:endParaRPr lang="en-US" sz="1100" b="1" dirty="0">
              <a:solidFill>
                <a:srgbClr val="000000"/>
              </a:solidFill>
              <a:cs typeface="Arial" charset="0"/>
            </a:endParaRPr>
          </a:p>
        </p:txBody>
      </p:sp>
      <p:pic>
        <p:nvPicPr>
          <p:cNvPr id="5" name="Picture 93" descr="LLP logo with big space copy"/>
          <p:cNvPicPr>
            <a:picLocks noChangeAspect="1" noChangeArrowheads="1"/>
          </p:cNvPicPr>
          <p:nvPr userDrawn="1"/>
        </p:nvPicPr>
        <p:blipFill>
          <a:blip r:embed="rId2" cstate="print">
            <a:clrChange>
              <a:clrFrom>
                <a:srgbClr val="FFFFFF"/>
              </a:clrFrom>
              <a:clrTo>
                <a:srgbClr val="FFFFFF">
                  <a:alpha val="0"/>
                </a:srgbClr>
              </a:clrTo>
            </a:clrChange>
          </a:blip>
          <a:srcRect l="983" t="1840" b="59741"/>
          <a:stretch>
            <a:fillRect/>
          </a:stretch>
        </p:blipFill>
        <p:spPr bwMode="gray">
          <a:xfrm>
            <a:off x="895350" y="6026150"/>
            <a:ext cx="1454150" cy="276225"/>
          </a:xfrm>
          <a:prstGeom prst="rect">
            <a:avLst/>
          </a:prstGeom>
          <a:noFill/>
          <a:ln w="9525">
            <a:noFill/>
            <a:miter lim="800000"/>
            <a:headEnd/>
            <a:tailEnd/>
          </a:ln>
        </p:spPr>
      </p:pic>
      <p:sp>
        <p:nvSpPr>
          <p:cNvPr id="3700739" name="MSTSHP_03"/>
          <p:cNvSpPr>
            <a:spLocks noGrp="1" noChangeArrowheads="1"/>
          </p:cNvSpPr>
          <p:nvPr>
            <p:ph type="ctrTitle" sz="quarter"/>
          </p:nvPr>
        </p:nvSpPr>
        <p:spPr>
          <a:xfrm>
            <a:off x="892175" y="2695575"/>
            <a:ext cx="6581775" cy="549275"/>
          </a:xfrm>
          <a:ln algn="ctr"/>
        </p:spPr>
        <p:txBody>
          <a:bodyPr/>
          <a:lstStyle>
            <a:lvl1pPr>
              <a:lnSpc>
                <a:spcPts val="4000"/>
              </a:lnSpc>
              <a:spcBef>
                <a:spcPct val="100000"/>
              </a:spcBef>
              <a:buClr>
                <a:schemeClr val="tx2"/>
              </a:buClr>
              <a:buSzPct val="85000"/>
              <a:buFont typeface="Wingdings" pitchFamily="2" charset="2"/>
              <a:buNone/>
              <a:defRPr sz="2800"/>
            </a:lvl1pPr>
          </a:lstStyle>
          <a:p>
            <a:r>
              <a:rPr lang="en-US" smtClean="0"/>
              <a:t>Click to edit Master title style</a:t>
            </a:r>
            <a:endParaRPr lang="en-US" dirty="0"/>
          </a:p>
        </p:txBody>
      </p:sp>
      <p:sp>
        <p:nvSpPr>
          <p:cNvPr id="3700740" name="MSTSHP_04"/>
          <p:cNvSpPr>
            <a:spLocks noGrp="1" noChangeArrowheads="1"/>
          </p:cNvSpPr>
          <p:nvPr>
            <p:ph type="subTitle" sz="quarter" idx="1"/>
          </p:nvPr>
        </p:nvSpPr>
        <p:spPr>
          <a:xfrm>
            <a:off x="892175" y="3516313"/>
            <a:ext cx="6583363" cy="439737"/>
          </a:xfrm>
          <a:ln/>
        </p:spPr>
        <p:txBody>
          <a:bodyPr/>
          <a:lstStyle>
            <a:lvl1pPr>
              <a:lnSpc>
                <a:spcPts val="2800"/>
              </a:lnSpc>
              <a:spcBef>
                <a:spcPct val="15000"/>
              </a:spcBef>
              <a:buClrTx/>
              <a:buNone/>
              <a:defRPr sz="2000" b="1"/>
            </a:lvl1pPr>
          </a:lstStyle>
          <a:p>
            <a:r>
              <a:rPr lang="en-US" smtClean="0"/>
              <a:t>Click to edit Master subtitle style</a:t>
            </a:r>
            <a:endParaRPr lang="en-US" dirty="0"/>
          </a:p>
        </p:txBody>
      </p:sp>
    </p:spTree>
    <p:extLst>
      <p:ext uri="{BB962C8B-B14F-4D97-AF65-F5344CB8AC3E}">
        <p14:creationId xmlns:p14="http://schemas.microsoft.com/office/powerpoint/2010/main" val="30200099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cs typeface="Arial"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lvl1pPr>
              <a:defRPr sz="2000"/>
            </a:lvl1pPr>
          </a:lstStyle>
          <a:p>
            <a:pPr lvl="0"/>
            <a:r>
              <a:rPr lang="en-US" smtClean="0"/>
              <a:t>Click to edit Master text styles</a:t>
            </a:r>
          </a:p>
        </p:txBody>
      </p:sp>
      <p:sp>
        <p:nvSpPr>
          <p:cNvPr id="7" name="Text Box 5"/>
          <p:cNvSpPr txBox="1">
            <a:spLocks noChangeArrowheads="1"/>
          </p:cNvSpPr>
          <p:nvPr userDrawn="1"/>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cs typeface="Arial" charset="0"/>
              </a:rPr>
              <a:t>- </a:t>
            </a:r>
            <a:fld id="{E89F17DF-7329-4B49-A4AE-A64E3CE0CA1B}" type="slidenum">
              <a:rPr lang="en-US" sz="1200">
                <a:solidFill>
                  <a:srgbClr val="000000"/>
                </a:solidFill>
                <a:cs typeface="Arial" charset="0"/>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cs typeface="Arial" charset="0"/>
              </a:rPr>
              <a:t> -</a:t>
            </a:r>
          </a:p>
        </p:txBody>
      </p:sp>
      <p:pic>
        <p:nvPicPr>
          <p:cNvPr id="8" name="Picture 50" descr="DEL_COL"/>
          <p:cNvPicPr>
            <a:picLocks noChangeArrowheads="1"/>
          </p:cNvPicPr>
          <p:nvPr userDrawn="1"/>
        </p:nvPicPr>
        <p:blipFill>
          <a:blip r:embed="rId2" cstate="print"/>
          <a:srcRect/>
          <a:stretch>
            <a:fillRect/>
          </a:stretch>
        </p:blipFill>
        <p:spPr bwMode="gray">
          <a:xfrm>
            <a:off x="395288" y="6616700"/>
            <a:ext cx="868362" cy="165100"/>
          </a:xfrm>
          <a:prstGeom prst="rect">
            <a:avLst/>
          </a:prstGeom>
          <a:noFill/>
          <a:ln w="9525">
            <a:noFill/>
            <a:miter lim="800000"/>
            <a:headEnd/>
            <a:tailEnd/>
          </a:ln>
        </p:spPr>
      </p:pic>
    </p:spTree>
    <p:extLst>
      <p:ext uri="{BB962C8B-B14F-4D97-AF65-F5344CB8AC3E}">
        <p14:creationId xmlns:p14="http://schemas.microsoft.com/office/powerpoint/2010/main" val="7929862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ln w="28575">
            <a:solidFill>
              <a:srgbClr val="003399"/>
            </a:solidFill>
          </a:ln>
        </p:spPr>
        <p:txBody>
          <a:bodyPr lIns="228600" rIns="228600" anchor="ctr" anchorCtr="1"/>
          <a:lstStyle>
            <a:lvl1pPr algn="ctr">
              <a:spcBef>
                <a:spcPts val="0"/>
              </a:spcBef>
              <a:defRPr sz="2400" b="1"/>
            </a:lvl1pPr>
          </a:lstStyle>
          <a:p>
            <a:pPr lvl="0"/>
            <a:r>
              <a:rPr lang="en-US" smtClean="0"/>
              <a:t>Click to edit Master text styles</a:t>
            </a:r>
          </a:p>
        </p:txBody>
      </p:sp>
    </p:spTree>
    <p:extLst>
      <p:ext uri="{BB962C8B-B14F-4D97-AF65-F5344CB8AC3E}">
        <p14:creationId xmlns:p14="http://schemas.microsoft.com/office/powerpoint/2010/main" val="7067879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43000" y="2551176"/>
            <a:ext cx="6858000" cy="1344168"/>
          </a:xfrm>
        </p:spPr>
        <p:txBody>
          <a:bodyPr anchor="ctr"/>
          <a:lstStyle>
            <a:lvl1pPr>
              <a:spcBef>
                <a:spcPts val="200"/>
              </a:spcBef>
              <a:defRPr sz="2400"/>
            </a:lvl1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0528135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3pPr>
              <a:defRPr sz="1800"/>
            </a:lvl3pPr>
            <a:lvl4pPr>
              <a:defRPr sz="18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2854144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4735513" y="2706624"/>
            <a:ext cx="4005072" cy="3584448"/>
          </a:xfrm>
        </p:spPr>
        <p:txBody>
          <a:bodyPr/>
          <a:lstStyle>
            <a:lvl1pPr marL="0" indent="0">
              <a:buNone/>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354131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sic text slide (full page w/2 col. hd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4736592" y="2706624"/>
            <a:ext cx="4005072" cy="358444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78118569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Text - 2 columns">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10"/>
          <p:cNvSpPr>
            <a:spLocks noGrp="1"/>
          </p:cNvSpPr>
          <p:nvPr>
            <p:ph type="body" sz="quarter" idx="13"/>
          </p:nvPr>
        </p:nvSpPr>
        <p:spPr>
          <a:xfrm>
            <a:off x="402336" y="1152144"/>
            <a:ext cx="4005072" cy="5138928"/>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35708199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ichelangelo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193286456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text slide (2 col w/hdrs) x 2">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71638"/>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10"/>
          <p:cNvSpPr>
            <a:spLocks noGrp="1"/>
          </p:cNvSpPr>
          <p:nvPr>
            <p:ph type="body" sz="quarter" idx="13"/>
          </p:nvPr>
        </p:nvSpPr>
        <p:spPr>
          <a:xfrm>
            <a:off x="402336" y="1671638"/>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402336" y="411480"/>
            <a:ext cx="8339328" cy="365760"/>
          </a:xfrm>
          <a:prstGeom prst="rect">
            <a:avLst/>
          </a:prstGeom>
        </p:spPr>
        <p:txBody>
          <a:bodyPr/>
          <a:lstStyle>
            <a:lvl1pPr>
              <a:defRPr/>
            </a:lvl1pPr>
          </a:lstStyle>
          <a:p>
            <a:r>
              <a:rPr lang="en-US" smtClean="0"/>
              <a:t>Click to edit Master title style</a:t>
            </a:r>
            <a:endParaRPr lang="en-US"/>
          </a:p>
        </p:txBody>
      </p:sp>
      <p:sp>
        <p:nvSpPr>
          <p:cNvPr id="7" name="Text Placeholder 10"/>
          <p:cNvSpPr>
            <a:spLocks noGrp="1"/>
          </p:cNvSpPr>
          <p:nvPr>
            <p:ph type="body" sz="quarter" idx="15"/>
          </p:nvPr>
        </p:nvSpPr>
        <p:spPr>
          <a:xfrm>
            <a:off x="4736592" y="4241102"/>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10"/>
          <p:cNvSpPr>
            <a:spLocks noGrp="1"/>
          </p:cNvSpPr>
          <p:nvPr>
            <p:ph type="body" sz="quarter" idx="16"/>
          </p:nvPr>
        </p:nvSpPr>
        <p:spPr>
          <a:xfrm>
            <a:off x="402336"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3258264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3pPr>
              <a:defRPr sz="1600"/>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sp>
        <p:nvSpPr>
          <p:cNvPr id="2" name="Title 1"/>
          <p:cNvSpPr>
            <a:spLocks noGrp="1"/>
          </p:cNvSpPr>
          <p:nvPr>
            <p:ph type="title"/>
          </p:nvPr>
        </p:nvSpPr>
        <p:spPr>
          <a:xfrm>
            <a:off x="400050" y="396875"/>
            <a:ext cx="8337550" cy="365125"/>
          </a:xfrm>
        </p:spPr>
        <p:txBody>
          <a:bodyPr/>
          <a:lstStyle>
            <a:lvl1pPr>
              <a:defRPr sz="240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270033917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868680"/>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7" name="Table Placeholder 6"/>
          <p:cNvSpPr>
            <a:spLocks noGrp="1"/>
          </p:cNvSpPr>
          <p:nvPr>
            <p:ph type="tbl" sz="quarter" idx="10"/>
          </p:nvPr>
        </p:nvSpPr>
        <p:spPr>
          <a:xfrm>
            <a:off x="402336" y="2176272"/>
            <a:ext cx="8339328" cy="4050792"/>
          </a:xfrm>
        </p:spPr>
        <p:txBody>
          <a:bodyPr/>
          <a:lstStyle/>
          <a:p>
            <a:pPr lvl="0"/>
            <a:r>
              <a:rPr lang="en-US" noProof="0" dirty="0" smtClean="0"/>
              <a:t>Click icon to add table</a:t>
            </a:r>
          </a:p>
        </p:txBody>
      </p:sp>
    </p:spTree>
    <p:extLst>
      <p:ext uri="{BB962C8B-B14F-4D97-AF65-F5344CB8AC3E}">
        <p14:creationId xmlns:p14="http://schemas.microsoft.com/office/powerpoint/2010/main" val="155434461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evron table">
    <p:spTree>
      <p:nvGrpSpPr>
        <p:cNvPr id="1" name=""/>
        <p:cNvGrpSpPr/>
        <p:nvPr/>
      </p:nvGrpSpPr>
      <p:grpSpPr>
        <a:xfrm>
          <a:off x="0" y="0"/>
          <a:ext cx="0" cy="0"/>
          <a:chOff x="0" y="0"/>
          <a:chExt cx="0" cy="0"/>
        </a:xfrm>
      </p:grpSpPr>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7" name="Table Placeholder 6"/>
          <p:cNvSpPr>
            <a:spLocks noGrp="1"/>
          </p:cNvSpPr>
          <p:nvPr>
            <p:ph type="tbl" sz="quarter" idx="10"/>
          </p:nvPr>
        </p:nvSpPr>
        <p:spPr>
          <a:xfrm>
            <a:off x="402336" y="1747838"/>
            <a:ext cx="8339328" cy="4545012"/>
          </a:xfrm>
        </p:spPr>
        <p:txBody>
          <a:bodyPr/>
          <a:lstStyle/>
          <a:p>
            <a:pPr lvl="0"/>
            <a:r>
              <a:rPr lang="en-US" noProof="0" dirty="0" smtClean="0"/>
              <a:t>Click icon to add table</a:t>
            </a:r>
          </a:p>
        </p:txBody>
      </p:sp>
    </p:spTree>
    <p:extLst>
      <p:ext uri="{BB962C8B-B14F-4D97-AF65-F5344CB8AC3E}">
        <p14:creationId xmlns:p14="http://schemas.microsoft.com/office/powerpoint/2010/main" val="11490602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jor Point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660904" y="115570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2656840" y="2898648"/>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10"/>
          <p:cNvSpPr>
            <a:spLocks noGrp="1"/>
          </p:cNvSpPr>
          <p:nvPr>
            <p:ph type="body" sz="quarter" idx="15"/>
          </p:nvPr>
        </p:nvSpPr>
        <p:spPr>
          <a:xfrm>
            <a:off x="2656840" y="4645152"/>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81468502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jor Points w/par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2656840" y="2185416"/>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10"/>
          <p:cNvSpPr>
            <a:spLocks noGrp="1"/>
          </p:cNvSpPr>
          <p:nvPr>
            <p:ph type="body" sz="quarter" idx="15"/>
          </p:nvPr>
        </p:nvSpPr>
        <p:spPr>
          <a:xfrm>
            <a:off x="2660904" y="393192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43436353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points ">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30936" y="1536192"/>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a:lvl1pPr>
          </a:lstStyle>
          <a:p>
            <a:r>
              <a:rPr lang="en-US" smtClean="0"/>
              <a:t>Click to edit Master title style</a:t>
            </a:r>
            <a:endParaRPr lang="en-US"/>
          </a:p>
        </p:txBody>
      </p:sp>
      <p:sp>
        <p:nvSpPr>
          <p:cNvPr id="9" name="Text Placeholder 10"/>
          <p:cNvSpPr>
            <a:spLocks noGrp="1"/>
          </p:cNvSpPr>
          <p:nvPr>
            <p:ph type="body" sz="quarter" idx="17"/>
          </p:nvPr>
        </p:nvSpPr>
        <p:spPr>
          <a:xfrm>
            <a:off x="630936" y="2779776"/>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10"/>
          <p:cNvSpPr>
            <a:spLocks noGrp="1"/>
          </p:cNvSpPr>
          <p:nvPr>
            <p:ph type="body" sz="quarter" idx="18"/>
          </p:nvPr>
        </p:nvSpPr>
        <p:spPr>
          <a:xfrm>
            <a:off x="630936" y="4023360"/>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ext Placeholder 10"/>
          <p:cNvSpPr>
            <a:spLocks noGrp="1"/>
          </p:cNvSpPr>
          <p:nvPr>
            <p:ph type="body" sz="quarter" idx="19"/>
          </p:nvPr>
        </p:nvSpPr>
        <p:spPr>
          <a:xfrm>
            <a:off x="630936" y="5266944"/>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10"/>
          <p:cNvSpPr>
            <a:spLocks noGrp="1"/>
          </p:cNvSpPr>
          <p:nvPr>
            <p:ph type="body" sz="quarter" idx="20"/>
          </p:nvPr>
        </p:nvSpPr>
        <p:spPr>
          <a:xfrm>
            <a:off x="4965192" y="1536192"/>
            <a:ext cx="3776472" cy="859536"/>
          </a:xfrm>
        </p:spPr>
        <p:txBody>
          <a:bodyPr/>
          <a:lstStyle>
            <a:lvl1pPr marL="0" indent="0">
              <a:defRPr sz="1800">
                <a:latin typeface="Arial" pitchFamily="34" charset="0"/>
                <a:cs typeface="Arial" pitchFamily="34" charset="0"/>
              </a:defRPr>
            </a:lvl1pPr>
            <a:lvl2pPr>
              <a:buFont typeface="Wingdings" pitchFamily="2" charset="2"/>
              <a:buChar cha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5" name="Text Placeholder 10"/>
          <p:cNvSpPr>
            <a:spLocks noGrp="1"/>
          </p:cNvSpPr>
          <p:nvPr>
            <p:ph type="body" sz="quarter" idx="21"/>
          </p:nvPr>
        </p:nvSpPr>
        <p:spPr>
          <a:xfrm>
            <a:off x="4965192" y="2779776"/>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10"/>
          <p:cNvSpPr>
            <a:spLocks noGrp="1"/>
          </p:cNvSpPr>
          <p:nvPr>
            <p:ph type="body" sz="quarter" idx="22"/>
          </p:nvPr>
        </p:nvSpPr>
        <p:spPr>
          <a:xfrm>
            <a:off x="4965192" y="4023360"/>
            <a:ext cx="3776472" cy="859536"/>
          </a:xfrm>
        </p:spPr>
        <p:txBody>
          <a:bodyPr/>
          <a:lstStyle>
            <a:lvl1pPr marL="0" indent="0">
              <a:defRPr sz="1800">
                <a:latin typeface="Arial" pitchFamily="34" charset="0"/>
                <a:cs typeface="Arial" pitchFamily="34" charset="0"/>
              </a:defRPr>
            </a:lvl1pPr>
            <a:lvl2pPr>
              <a:buFont typeface="Wingdings" pitchFamily="2" charset="2"/>
              <a:buChar cha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10"/>
          <p:cNvSpPr>
            <a:spLocks noGrp="1"/>
          </p:cNvSpPr>
          <p:nvPr>
            <p:ph type="body" sz="quarter" idx="23"/>
          </p:nvPr>
        </p:nvSpPr>
        <p:spPr>
          <a:xfrm>
            <a:off x="4965192" y="5266944"/>
            <a:ext cx="3776472" cy="859536"/>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7147124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a w/ 2 Chevr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Text Placeholder 10"/>
          <p:cNvSpPr>
            <a:spLocks noGrp="1"/>
          </p:cNvSpPr>
          <p:nvPr>
            <p:ph type="body" sz="quarter" idx="13"/>
          </p:nvPr>
        </p:nvSpPr>
        <p:spPr>
          <a:xfrm>
            <a:off x="393192"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a:p>
        </p:txBody>
      </p:sp>
      <p:sp>
        <p:nvSpPr>
          <p:cNvPr id="6" name="Text Placeholder 10"/>
          <p:cNvSpPr>
            <a:spLocks noGrp="1"/>
          </p:cNvSpPr>
          <p:nvPr>
            <p:ph type="body" sz="quarter" idx="14"/>
          </p:nvPr>
        </p:nvSpPr>
        <p:spPr>
          <a:xfrm>
            <a:off x="4562856"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p:txBody>
      </p:sp>
    </p:spTree>
    <p:extLst>
      <p:ext uri="{BB962C8B-B14F-4D97-AF65-F5344CB8AC3E}">
        <p14:creationId xmlns:p14="http://schemas.microsoft.com/office/powerpoint/2010/main" val="417669969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chelangelo (top)">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200400"/>
            <a:ext cx="4169664" cy="3090672"/>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4736592" y="3200400"/>
            <a:ext cx="4005072" cy="3090672"/>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1699531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1434"/>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4562856" y="1828800"/>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87147381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7" name="Text Placeholder 10"/>
          <p:cNvSpPr>
            <a:spLocks noGrp="1"/>
          </p:cNvSpPr>
          <p:nvPr>
            <p:ph type="body" sz="quarter" idx="16"/>
          </p:nvPr>
        </p:nvSpPr>
        <p:spPr>
          <a:xfrm>
            <a:off x="2478024"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10"/>
          <p:cNvSpPr>
            <a:spLocks noGrp="1"/>
          </p:cNvSpPr>
          <p:nvPr>
            <p:ph type="body" sz="quarter" idx="17"/>
          </p:nvPr>
        </p:nvSpPr>
        <p:spPr>
          <a:xfrm>
            <a:off x="4562856"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10"/>
          <p:cNvSpPr>
            <a:spLocks noGrp="1"/>
          </p:cNvSpPr>
          <p:nvPr>
            <p:ph type="body" sz="quarter" idx="18"/>
          </p:nvPr>
        </p:nvSpPr>
        <p:spPr>
          <a:xfrm>
            <a:off x="6647688"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451978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Text Placeholder 10"/>
          <p:cNvSpPr>
            <a:spLocks noGrp="1"/>
          </p:cNvSpPr>
          <p:nvPr>
            <p:ph type="body" sz="quarter" idx="13"/>
          </p:nvPr>
        </p:nvSpPr>
        <p:spPr>
          <a:xfrm>
            <a:off x="402336" y="2185416"/>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5513" y="2187194"/>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8" name="Text Placeholder 10"/>
          <p:cNvSpPr>
            <a:spLocks noGrp="1"/>
          </p:cNvSpPr>
          <p:nvPr>
            <p:ph type="body" sz="quarter" idx="16"/>
          </p:nvPr>
        </p:nvSpPr>
        <p:spPr>
          <a:xfrm>
            <a:off x="317296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10"/>
          <p:cNvSpPr>
            <a:spLocks noGrp="1"/>
          </p:cNvSpPr>
          <p:nvPr>
            <p:ph type="body" sz="quarter" idx="17"/>
          </p:nvPr>
        </p:nvSpPr>
        <p:spPr>
          <a:xfrm>
            <a:off x="596188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Text Placeholder 10"/>
          <p:cNvSpPr>
            <a:spLocks noGrp="1"/>
          </p:cNvSpPr>
          <p:nvPr>
            <p:ph type="body" sz="quarter" idx="18"/>
          </p:nvPr>
        </p:nvSpPr>
        <p:spPr>
          <a:xfrm>
            <a:off x="402336"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ext Placeholder 10"/>
          <p:cNvSpPr>
            <a:spLocks noGrp="1"/>
          </p:cNvSpPr>
          <p:nvPr>
            <p:ph type="body" sz="quarter" idx="19"/>
          </p:nvPr>
        </p:nvSpPr>
        <p:spPr>
          <a:xfrm>
            <a:off x="4727448"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2837325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0190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s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0857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8" name="Chart Placeholder 7"/>
          <p:cNvSpPr>
            <a:spLocks noGrp="1"/>
          </p:cNvSpPr>
          <p:nvPr>
            <p:ph type="chart" sz="quarter" idx="15"/>
          </p:nvPr>
        </p:nvSpPr>
        <p:spPr>
          <a:xfrm>
            <a:off x="393192" y="1728216"/>
            <a:ext cx="3968496" cy="3986784"/>
          </a:xfrm>
        </p:spPr>
        <p:txBody>
          <a:bodyPr/>
          <a:lstStyle>
            <a:lvl1pPr>
              <a:buNone/>
              <a:defRPr/>
            </a:lvl1pPr>
          </a:lstStyle>
          <a:p>
            <a:pPr lvl="0"/>
            <a:r>
              <a:rPr lang="en-US" noProof="0" dirty="0" smtClean="0"/>
              <a:t>Click icon to add chart</a:t>
            </a:r>
          </a:p>
        </p:txBody>
      </p:sp>
    </p:spTree>
    <p:extLst>
      <p:ext uri="{BB962C8B-B14F-4D97-AF65-F5344CB8AC3E}">
        <p14:creationId xmlns:p14="http://schemas.microsoft.com/office/powerpoint/2010/main" val="31840702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s (top)">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00050" y="5056632"/>
            <a:ext cx="8341614" cy="1243584"/>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8" name="Chart Placeholder 7"/>
          <p:cNvSpPr>
            <a:spLocks noGrp="1"/>
          </p:cNvSpPr>
          <p:nvPr>
            <p:ph type="chart" sz="quarter" idx="15"/>
          </p:nvPr>
        </p:nvSpPr>
        <p:spPr>
          <a:xfrm>
            <a:off x="438912" y="1197864"/>
            <a:ext cx="8275320" cy="3383280"/>
          </a:xfrm>
        </p:spPr>
        <p:txBody>
          <a:bodyPr/>
          <a:lstStyle>
            <a:lvl1pPr>
              <a:buNone/>
              <a:defRPr/>
            </a:lvl1pPr>
          </a:lstStyle>
          <a:p>
            <a:pPr lvl="0"/>
            <a:r>
              <a:rPr lang="en-US" noProof="0" dirty="0" smtClean="0"/>
              <a:t>Click icon to add chart</a:t>
            </a:r>
          </a:p>
        </p:txBody>
      </p:sp>
    </p:spTree>
    <p:extLst>
      <p:ext uri="{BB962C8B-B14F-4D97-AF65-F5344CB8AC3E}">
        <p14:creationId xmlns:p14="http://schemas.microsoft.com/office/powerpoint/2010/main" val="348358443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p>
            <a:pPr lvl="0"/>
            <a:r>
              <a:rPr lang="en-US" smtClean="0"/>
              <a:t>Click to edit Master text styles</a:t>
            </a:r>
          </a:p>
        </p:txBody>
      </p:sp>
    </p:spTree>
    <p:extLst>
      <p:ext uri="{BB962C8B-B14F-4D97-AF65-F5344CB8AC3E}">
        <p14:creationId xmlns:p14="http://schemas.microsoft.com/office/powerpoint/2010/main" val="33597860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044952"/>
            <a:ext cx="4005072" cy="3246120"/>
          </a:xfrm>
        </p:spPr>
        <p:txBody>
          <a:bodyPr/>
          <a:lstStyle>
            <a:lvl1pPr marL="0" indent="0">
              <a:defRPr sz="2000">
                <a:solidFill>
                  <a:schemeClr val="tx1"/>
                </a:solidFill>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dirty="0"/>
          </a:p>
        </p:txBody>
      </p:sp>
      <p:sp>
        <p:nvSpPr>
          <p:cNvPr id="6" name="Text Placeholder 10"/>
          <p:cNvSpPr>
            <a:spLocks noGrp="1"/>
          </p:cNvSpPr>
          <p:nvPr>
            <p:ph type="body" sz="quarter" idx="14"/>
          </p:nvPr>
        </p:nvSpPr>
        <p:spPr>
          <a:xfrm>
            <a:off x="4736592" y="3044952"/>
            <a:ext cx="4005072" cy="3246120"/>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0639292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Tree>
    <p:extLst>
      <p:ext uri="{BB962C8B-B14F-4D97-AF65-F5344CB8AC3E}">
        <p14:creationId xmlns:p14="http://schemas.microsoft.com/office/powerpoint/2010/main" val="295952177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8337550" cy="365125"/>
          </a:xfrm>
        </p:spPr>
        <p:txBody>
          <a:bodyPr/>
          <a:lstStyle>
            <a:lvl1pPr>
              <a:defRPr sz="2400"/>
            </a:lvl1pPr>
          </a:lstStyle>
          <a:p>
            <a:r>
              <a:rPr lang="en-US" smtClean="0"/>
              <a:t>Click to edit Master title style</a:t>
            </a:r>
            <a:endParaRPr lang="en-US" dirty="0"/>
          </a:p>
        </p:txBody>
      </p:sp>
      <p:sp>
        <p:nvSpPr>
          <p:cNvPr id="3" name="Table Placeholder 2"/>
          <p:cNvSpPr>
            <a:spLocks noGrp="1"/>
          </p:cNvSpPr>
          <p:nvPr>
            <p:ph type="tbl" idx="1"/>
          </p:nvPr>
        </p:nvSpPr>
        <p:spPr>
          <a:xfrm>
            <a:off x="400050" y="1154113"/>
            <a:ext cx="8337550" cy="5135562"/>
          </a:xfrm>
        </p:spPr>
        <p:txBody>
          <a:bodyPr/>
          <a:lstStyle/>
          <a:p>
            <a:pPr lvl="0"/>
            <a:r>
              <a:rPr lang="en-US" noProof="0" dirty="0" smtClean="0"/>
              <a:t>Click icon to add table</a:t>
            </a:r>
          </a:p>
        </p:txBody>
      </p:sp>
    </p:spTree>
    <p:extLst>
      <p:ext uri="{BB962C8B-B14F-4D97-AF65-F5344CB8AC3E}">
        <p14:creationId xmlns:p14="http://schemas.microsoft.com/office/powerpoint/2010/main" val="16221039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HP_223"/>
          <p:cNvSpPr txBox="1">
            <a:spLocks/>
          </p:cNvSpPr>
          <p:nvPr userDrawn="1"/>
        </p:nvSpPr>
        <p:spPr bwMode="auto">
          <a:xfrm>
            <a:off x="3330575" y="1019175"/>
            <a:ext cx="4005263" cy="1193800"/>
          </a:xfrm>
          <a:prstGeom prst="rect">
            <a:avLst/>
          </a:prstGeom>
        </p:spPr>
        <p:txBody>
          <a:bodyPr/>
          <a:lstStyle/>
          <a:p>
            <a:pPr marL="227013" lvl="1" indent="-225425" fontAlgn="base">
              <a:lnSpc>
                <a:spcPct val="106000"/>
              </a:lnSpc>
              <a:spcBef>
                <a:spcPct val="40000"/>
              </a:spcBef>
              <a:spcAft>
                <a:spcPct val="0"/>
              </a:spcAft>
              <a:buClr>
                <a:srgbClr val="000000"/>
              </a:buClr>
              <a:buFont typeface="Wingdings 2" pitchFamily="18" charset="2"/>
              <a:buChar char="¡"/>
              <a:defRPr/>
            </a:pPr>
            <a:r>
              <a:rPr lang="en-US" sz="2000" dirty="0">
                <a:solidFill>
                  <a:srgbClr val="000000"/>
                </a:solidFill>
                <a:cs typeface="Arial" charset="0"/>
              </a:rPr>
              <a:t>Bullet</a:t>
            </a:r>
          </a:p>
          <a:p>
            <a:pPr marL="342900" indent="-342900" fontAlgn="base">
              <a:lnSpc>
                <a:spcPct val="106000"/>
              </a:lnSpc>
              <a:spcBef>
                <a:spcPct val="40000"/>
              </a:spcBef>
              <a:spcAft>
                <a:spcPct val="0"/>
              </a:spcAft>
              <a:buClr>
                <a:srgbClr val="000000"/>
              </a:buClr>
              <a:buSzPct val="80000"/>
              <a:buFont typeface="Wingdings" pitchFamily="2" charset="2"/>
              <a:buNone/>
              <a:defRPr/>
            </a:pPr>
            <a:endParaRPr lang="en-US" sz="2000" dirty="0">
              <a:solidFill>
                <a:srgbClr val="000000"/>
              </a:solidFill>
              <a:cs typeface="Arial" charset="0"/>
            </a:endParaRPr>
          </a:p>
        </p:txBody>
      </p:sp>
    </p:spTree>
    <p:extLst>
      <p:ext uri="{BB962C8B-B14F-4D97-AF65-F5344CB8AC3E}">
        <p14:creationId xmlns:p14="http://schemas.microsoft.com/office/powerpoint/2010/main" val="2563202132"/>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5901" y="1485901"/>
            <a:ext cx="4289425" cy="2480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6" y="1485901"/>
            <a:ext cx="4291013" cy="2480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93814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text slide (full page w/2 col. hd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6592" y="2706624"/>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2776"/>
              </a:solidFill>
              <a:cs typeface="Arial"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lvl1pPr>
              <a:defRPr sz="2000"/>
            </a:lvl1pPr>
          </a:lstStyle>
          <a:p>
            <a:pPr lvl="0"/>
            <a:r>
              <a:rPr lang="en-US" smtClean="0"/>
              <a:t>Click to edit Master text styles</a:t>
            </a:r>
          </a:p>
        </p:txBody>
      </p:sp>
      <p:sp>
        <p:nvSpPr>
          <p:cNvPr id="7" name="Text Box 5"/>
          <p:cNvSpPr txBox="1">
            <a:spLocks noChangeArrowheads="1"/>
          </p:cNvSpPr>
          <p:nvPr userDrawn="1"/>
        </p:nvSpPr>
        <p:spPr bwMode="invGray">
          <a:xfrm>
            <a:off x="4517489" y="6707431"/>
            <a:ext cx="110608" cy="10611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2776"/>
              </a:buClr>
              <a:buSzPct val="65000"/>
              <a:buFont typeface="Wingdings" pitchFamily="2" charset="2"/>
              <a:buNone/>
              <a:defRPr/>
            </a:pPr>
            <a:fld id="{E89F17DF-7329-4B49-A4AE-A64E3CE0CA1B}" type="slidenum">
              <a:rPr lang="en-US" sz="700" smtClean="0">
                <a:solidFill>
                  <a:srgbClr val="002776"/>
                </a:solidFill>
                <a:cs typeface="Arial" charset="0"/>
              </a:rPr>
              <a:pPr algn="ctr" eaLnBrk="0" fontAlgn="base" hangingPunct="0">
                <a:lnSpc>
                  <a:spcPct val="106000"/>
                </a:lnSpc>
                <a:spcBef>
                  <a:spcPct val="0"/>
                </a:spcBef>
                <a:spcAft>
                  <a:spcPct val="0"/>
                </a:spcAft>
                <a:buClr>
                  <a:srgbClr val="002776"/>
                </a:buClr>
                <a:buSzPct val="65000"/>
                <a:buFont typeface="Wingdings" pitchFamily="2" charset="2"/>
                <a:buNone/>
                <a:defRPr/>
              </a:pPr>
              <a:t>‹#›</a:t>
            </a:fld>
            <a:endParaRPr lang="en-US" sz="1200" dirty="0">
              <a:solidFill>
                <a:srgbClr val="002776"/>
              </a:solidFill>
              <a:cs typeface="Arial" charset="0"/>
            </a:endParaRPr>
          </a:p>
        </p:txBody>
      </p:sp>
      <p:pic>
        <p:nvPicPr>
          <p:cNvPr id="6" name="Picture 5" descr="DEL_PRI_RGB"/>
          <p:cNvPicPr>
            <a:picLocks noChangeArrowheads="1"/>
          </p:cNvPicPr>
          <p:nvPr userDrawn="1"/>
        </p:nvPicPr>
        <p:blipFill>
          <a:blip r:embed="rId2" cstate="print"/>
          <a:srcRect l="7785" t="27351" r="9871" b="25598"/>
          <a:stretch>
            <a:fillRect/>
          </a:stretch>
        </p:blipFill>
        <p:spPr bwMode="auto">
          <a:xfrm>
            <a:off x="287149" y="6529961"/>
            <a:ext cx="1084451" cy="239271"/>
          </a:xfrm>
          <a:prstGeom prst="rect">
            <a:avLst/>
          </a:prstGeom>
          <a:noFill/>
          <a:ln w="9525">
            <a:noFill/>
            <a:miter lim="800000"/>
            <a:headEnd/>
            <a:tailEnd/>
          </a:ln>
        </p:spPr>
      </p:pic>
    </p:spTree>
    <p:extLst>
      <p:ext uri="{BB962C8B-B14F-4D97-AF65-F5344CB8AC3E}">
        <p14:creationId xmlns:p14="http://schemas.microsoft.com/office/powerpoint/2010/main" val="2136067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notes">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2776"/>
              </a:solidFill>
              <a:cs typeface="Arial" charset="0"/>
            </a:endParaRPr>
          </a:p>
        </p:txBody>
      </p:sp>
      <p:sp>
        <p:nvSpPr>
          <p:cNvPr id="2" name="Title 1"/>
          <p:cNvSpPr>
            <a:spLocks noGrp="1"/>
          </p:cNvSpPr>
          <p:nvPr>
            <p:ph type="title"/>
          </p:nvPr>
        </p:nvSpPr>
        <p:spPr/>
        <p:txBody>
          <a:bodyPr/>
          <a:lstStyle>
            <a:lvl1pPr>
              <a:defRPr sz="24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400050" y="964306"/>
            <a:ext cx="8337550" cy="364763"/>
          </a:xfrm>
        </p:spPr>
        <p:txBody>
          <a:bodyPr/>
          <a:lstStyle>
            <a:lvl1pPr>
              <a:defRPr sz="2000"/>
            </a:lvl1pPr>
          </a:lstStyle>
          <a:p>
            <a:pPr lvl="0"/>
            <a:r>
              <a:rPr lang="en-US" dirty="0" smtClean="0"/>
              <a:t>Click to edit Master text styles</a:t>
            </a:r>
          </a:p>
        </p:txBody>
      </p:sp>
      <p:sp>
        <p:nvSpPr>
          <p:cNvPr id="7" name="Text Box 5"/>
          <p:cNvSpPr txBox="1">
            <a:spLocks noChangeArrowheads="1"/>
          </p:cNvSpPr>
          <p:nvPr userDrawn="1"/>
        </p:nvSpPr>
        <p:spPr bwMode="invGray">
          <a:xfrm>
            <a:off x="4517489" y="6707431"/>
            <a:ext cx="110608" cy="10611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2776"/>
              </a:buClr>
              <a:buSzPct val="65000"/>
              <a:buFont typeface="Wingdings" pitchFamily="2" charset="2"/>
              <a:buNone/>
              <a:defRPr/>
            </a:pPr>
            <a:fld id="{E89F17DF-7329-4B49-A4AE-A64E3CE0CA1B}" type="slidenum">
              <a:rPr lang="en-US" sz="700" smtClean="0">
                <a:solidFill>
                  <a:srgbClr val="002776"/>
                </a:solidFill>
                <a:cs typeface="Arial" charset="0"/>
              </a:rPr>
              <a:pPr algn="ctr" eaLnBrk="0" fontAlgn="base" hangingPunct="0">
                <a:lnSpc>
                  <a:spcPct val="106000"/>
                </a:lnSpc>
                <a:spcBef>
                  <a:spcPct val="0"/>
                </a:spcBef>
                <a:spcAft>
                  <a:spcPct val="0"/>
                </a:spcAft>
                <a:buClr>
                  <a:srgbClr val="002776"/>
                </a:buClr>
                <a:buSzPct val="65000"/>
                <a:buFont typeface="Wingdings" pitchFamily="2" charset="2"/>
                <a:buNone/>
                <a:defRPr/>
              </a:pPr>
              <a:t>‹#›</a:t>
            </a:fld>
            <a:endParaRPr lang="en-US" sz="700" dirty="0">
              <a:solidFill>
                <a:srgbClr val="002776"/>
              </a:solidFill>
              <a:cs typeface="Arial" charset="0"/>
            </a:endParaRPr>
          </a:p>
        </p:txBody>
      </p:sp>
      <p:cxnSp>
        <p:nvCxnSpPr>
          <p:cNvPr id="9" name="Straight Connector 8"/>
          <p:cNvCxnSpPr/>
          <p:nvPr userDrawn="1"/>
        </p:nvCxnSpPr>
        <p:spPr bwMode="auto">
          <a:xfrm>
            <a:off x="400050" y="2356878"/>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0" name="Straight Connector 9"/>
          <p:cNvCxnSpPr/>
          <p:nvPr userDrawn="1"/>
        </p:nvCxnSpPr>
        <p:spPr bwMode="auto">
          <a:xfrm>
            <a:off x="400050" y="2853064"/>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1" name="Straight Connector 10"/>
          <p:cNvCxnSpPr/>
          <p:nvPr userDrawn="1"/>
        </p:nvCxnSpPr>
        <p:spPr bwMode="auto">
          <a:xfrm>
            <a:off x="400050" y="3349250"/>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2" name="Straight Connector 11"/>
          <p:cNvCxnSpPr/>
          <p:nvPr userDrawn="1"/>
        </p:nvCxnSpPr>
        <p:spPr bwMode="auto">
          <a:xfrm>
            <a:off x="400050" y="3845436"/>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3" name="Straight Connector 12"/>
          <p:cNvCxnSpPr/>
          <p:nvPr userDrawn="1"/>
        </p:nvCxnSpPr>
        <p:spPr bwMode="auto">
          <a:xfrm>
            <a:off x="400050" y="4341622"/>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4" name="Straight Connector 13"/>
          <p:cNvCxnSpPr/>
          <p:nvPr userDrawn="1"/>
        </p:nvCxnSpPr>
        <p:spPr bwMode="auto">
          <a:xfrm>
            <a:off x="400050" y="4837808"/>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5" name="Straight Connector 14"/>
          <p:cNvCxnSpPr/>
          <p:nvPr userDrawn="1"/>
        </p:nvCxnSpPr>
        <p:spPr bwMode="auto">
          <a:xfrm>
            <a:off x="400050" y="5333994"/>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6" name="Straight Connector 15"/>
          <p:cNvCxnSpPr/>
          <p:nvPr userDrawn="1"/>
        </p:nvCxnSpPr>
        <p:spPr bwMode="auto">
          <a:xfrm>
            <a:off x="400050" y="5830180"/>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cxnSp>
        <p:nvCxnSpPr>
          <p:cNvPr id="17" name="Straight Connector 16"/>
          <p:cNvCxnSpPr/>
          <p:nvPr userDrawn="1"/>
        </p:nvCxnSpPr>
        <p:spPr bwMode="auto">
          <a:xfrm>
            <a:off x="400050" y="6326366"/>
            <a:ext cx="8330184" cy="0"/>
          </a:xfrm>
          <a:prstGeom prst="line">
            <a:avLst/>
          </a:prstGeom>
          <a:solidFill>
            <a:schemeClr val="accent1"/>
          </a:solidFill>
          <a:ln w="9525" cap="flat" cmpd="sng" algn="ctr">
            <a:solidFill>
              <a:srgbClr val="4066B2"/>
            </a:solidFill>
            <a:prstDash val="solid"/>
            <a:round/>
            <a:headEnd type="none" w="med" len="med"/>
            <a:tailEnd type="none" w="med" len="med"/>
          </a:ln>
          <a:effectLst/>
        </p:spPr>
      </p:cxnSp>
      <p:sp>
        <p:nvSpPr>
          <p:cNvPr id="19" name="TextBox 18"/>
          <p:cNvSpPr txBox="1"/>
          <p:nvPr userDrawn="1"/>
        </p:nvSpPr>
        <p:spPr bwMode="auto">
          <a:xfrm>
            <a:off x="400050" y="1639220"/>
            <a:ext cx="8330184" cy="260969"/>
          </a:xfrm>
          <a:prstGeom prst="rect">
            <a:avLst/>
          </a:prstGeom>
        </p:spPr>
        <p:txBody>
          <a:bodyPr wrap="square" lIns="0" tIns="0" rIns="0" bIns="0" rtlCol="0">
            <a:spAutoFit/>
          </a:bodyPr>
          <a:lstStyle/>
          <a:p>
            <a:pPr marL="227013" indent="-225425" fontAlgn="base">
              <a:lnSpc>
                <a:spcPct val="106000"/>
              </a:lnSpc>
              <a:spcBef>
                <a:spcPct val="40000"/>
              </a:spcBef>
              <a:spcAft>
                <a:spcPct val="0"/>
              </a:spcAft>
              <a:buClr>
                <a:srgbClr val="000000"/>
              </a:buClr>
              <a:buFont typeface="Wingdings 2" pitchFamily="18" charset="2"/>
              <a:buNone/>
            </a:pPr>
            <a:r>
              <a:rPr lang="en-US" sz="1600" dirty="0" smtClean="0">
                <a:solidFill>
                  <a:srgbClr val="002776"/>
                </a:solidFill>
                <a:cs typeface="Arial" charset="0"/>
              </a:rPr>
              <a:t>Notes:</a:t>
            </a:r>
            <a:endParaRPr lang="en-US" sz="1600" dirty="0">
              <a:solidFill>
                <a:srgbClr val="002776"/>
              </a:solidFill>
              <a:cs typeface="Arial" charset="0"/>
            </a:endParaRPr>
          </a:p>
        </p:txBody>
      </p:sp>
      <p:pic>
        <p:nvPicPr>
          <p:cNvPr id="18" name="Picture 17" descr="DEL_PRI_RGB"/>
          <p:cNvPicPr>
            <a:picLocks noChangeArrowheads="1"/>
          </p:cNvPicPr>
          <p:nvPr userDrawn="1"/>
        </p:nvPicPr>
        <p:blipFill>
          <a:blip r:embed="rId2" cstate="print"/>
          <a:srcRect l="7785" t="27351" r="9871" b="25598"/>
          <a:stretch>
            <a:fillRect/>
          </a:stretch>
        </p:blipFill>
        <p:spPr bwMode="auto">
          <a:xfrm>
            <a:off x="287149" y="6529961"/>
            <a:ext cx="1084451" cy="239271"/>
          </a:xfrm>
          <a:prstGeom prst="rect">
            <a:avLst/>
          </a:prstGeom>
          <a:noFill/>
          <a:ln w="9525">
            <a:noFill/>
            <a:miter lim="800000"/>
            <a:headEnd/>
            <a:tailEnd/>
          </a:ln>
        </p:spPr>
      </p:pic>
    </p:spTree>
    <p:extLst>
      <p:ext uri="{BB962C8B-B14F-4D97-AF65-F5344CB8AC3E}">
        <p14:creationId xmlns:p14="http://schemas.microsoft.com/office/powerpoint/2010/main" val="1303239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2pPr>
              <a:buFont typeface="Arial" pitchFamily="34" charset="0"/>
              <a:buChar char="•"/>
              <a:defRPr/>
            </a:lvl2pPr>
            <a:lvl3pPr>
              <a:defRPr sz="1800"/>
            </a:lvl3pPr>
            <a:lvl4pPr>
              <a:defRPr sz="18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pic>
        <p:nvPicPr>
          <p:cNvPr id="4" name="Picture 3" descr="DEL_PRI_RGB"/>
          <p:cNvPicPr>
            <a:picLocks noChangeArrowheads="1"/>
          </p:cNvPicPr>
          <p:nvPr userDrawn="1"/>
        </p:nvPicPr>
        <p:blipFill>
          <a:blip r:embed="rId2" cstate="print"/>
          <a:srcRect l="7785" t="27351" r="9871" b="25598"/>
          <a:stretch>
            <a:fillRect/>
          </a:stretch>
        </p:blipFill>
        <p:spPr bwMode="auto">
          <a:xfrm>
            <a:off x="287149" y="6529961"/>
            <a:ext cx="1084451" cy="239271"/>
          </a:xfrm>
          <a:prstGeom prst="rect">
            <a:avLst/>
          </a:prstGeom>
          <a:noFill/>
          <a:ln w="9525">
            <a:noFill/>
            <a:miter lim="800000"/>
            <a:headEnd/>
            <a:tailEnd/>
          </a:ln>
        </p:spPr>
      </p:pic>
    </p:spTree>
    <p:extLst>
      <p:ext uri="{BB962C8B-B14F-4D97-AF65-F5344CB8AC3E}">
        <p14:creationId xmlns:p14="http://schemas.microsoft.com/office/powerpoint/2010/main" val="98512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2" descr="X:\_CA_CalSTRS PAS Demo_071510\Graphics\Images\86488331.jpg"/>
          <p:cNvPicPr>
            <a:picLocks noChangeAspect="1" noChangeArrowheads="1"/>
          </p:cNvPicPr>
          <p:nvPr userDrawn="1"/>
        </p:nvPicPr>
        <p:blipFill>
          <a:blip r:embed="rId2" cstate="print"/>
          <a:srcRect l="21945" r="19053" b="33593"/>
          <a:stretch>
            <a:fillRect/>
          </a:stretch>
        </p:blipFill>
        <p:spPr bwMode="auto">
          <a:xfrm>
            <a:off x="-1" y="0"/>
            <a:ext cx="9144001" cy="6858000"/>
          </a:xfrm>
          <a:prstGeom prst="rect">
            <a:avLst/>
          </a:prstGeom>
          <a:noFill/>
        </p:spPr>
      </p:pic>
      <p:sp>
        <p:nvSpPr>
          <p:cNvPr id="11" name="Title 10"/>
          <p:cNvSpPr>
            <a:spLocks noGrp="1"/>
          </p:cNvSpPr>
          <p:nvPr>
            <p:ph type="title"/>
          </p:nvPr>
        </p:nvSpPr>
        <p:spPr>
          <a:xfrm>
            <a:off x="400050" y="5887132"/>
            <a:ext cx="8337550" cy="790116"/>
          </a:xfrm>
        </p:spPr>
        <p:txBody>
          <a:bodyPr anchor="ctr"/>
          <a:lstStyle>
            <a:lvl1pPr algn="ctr">
              <a:defRPr sz="4800" b="0">
                <a:effectLst>
                  <a:outerShdw blurRad="50800" dist="38100" dir="2700000" algn="tl" rotWithShape="0">
                    <a:prstClr val="black">
                      <a:alpha val="40000"/>
                    </a:prstClr>
                  </a:outerShdw>
                </a:effectLst>
                <a:latin typeface="Times New Roman" pitchFamily="18" charset="0"/>
                <a:cs typeface="Times New Roman" pitchFamily="18" charset="0"/>
              </a:defRPr>
            </a:lvl1pPr>
          </a:lstStyle>
          <a:p>
            <a:r>
              <a:rPr lang="en-US" dirty="0" smtClean="0"/>
              <a:t>Click to edit Master title style</a:t>
            </a:r>
            <a:endParaRPr lang="en-US" dirty="0"/>
          </a:p>
        </p:txBody>
      </p:sp>
      <p:sp>
        <p:nvSpPr>
          <p:cNvPr id="12" name="TextBox 3"/>
          <p:cNvSpPr txBox="1">
            <a:spLocks noChangeArrowheads="1"/>
          </p:cNvSpPr>
          <p:nvPr userDrawn="1"/>
        </p:nvSpPr>
        <p:spPr bwMode="auto">
          <a:xfrm>
            <a:off x="457199" y="1988104"/>
            <a:ext cx="8339328" cy="2185214"/>
          </a:xfrm>
          <a:prstGeom prst="rect">
            <a:avLst/>
          </a:prstGeom>
          <a:noFill/>
          <a:ln w="9525">
            <a:noFill/>
            <a:miter lim="800000"/>
            <a:headEnd/>
            <a:tailEnd/>
          </a:ln>
        </p:spPr>
        <p:txBody>
          <a:bodyPr wrap="square" lIns="0" tIns="0" rIns="0" bIns="0">
            <a:spAutoFit/>
          </a:bodyPr>
          <a:lstStyle/>
          <a:p>
            <a:pPr indent="1588" fontAlgn="base">
              <a:spcBef>
                <a:spcPts val="1800"/>
              </a:spcBef>
              <a:spcAft>
                <a:spcPct val="0"/>
              </a:spcAft>
              <a:buFont typeface="+mj-lt"/>
              <a:buNone/>
            </a:pPr>
            <a:r>
              <a:rPr lang="en-US" sz="2800" dirty="0" smtClean="0">
                <a:solidFill>
                  <a:srgbClr val="FFFFFF"/>
                </a:solidFill>
                <a:latin typeface="Times New Roman" pitchFamily="18" charset="0"/>
                <a:cs typeface="Times New Roman" pitchFamily="18" charset="0"/>
              </a:rPr>
              <a:t>Embedded best practices give you a head start</a:t>
            </a:r>
          </a:p>
          <a:p>
            <a:pPr indent="1588" fontAlgn="base">
              <a:spcBef>
                <a:spcPts val="1800"/>
              </a:spcBef>
              <a:spcAft>
                <a:spcPct val="0"/>
              </a:spcAft>
              <a:buFont typeface="+mj-lt"/>
              <a:buNone/>
              <a:defRPr/>
            </a:pPr>
            <a:r>
              <a:rPr lang="en-US" sz="2800" dirty="0" smtClean="0">
                <a:solidFill>
                  <a:srgbClr val="FFFFFF"/>
                </a:solidFill>
                <a:latin typeface="Times New Roman" pitchFamily="18" charset="0"/>
                <a:cs typeface="Times New Roman" pitchFamily="18" charset="0"/>
              </a:rPr>
              <a:t>Internet-based self service capability of DPAS drives greater savings of time and money</a:t>
            </a:r>
          </a:p>
          <a:p>
            <a:pPr indent="1588" fontAlgn="base">
              <a:spcBef>
                <a:spcPts val="1800"/>
              </a:spcBef>
              <a:spcAft>
                <a:spcPct val="0"/>
              </a:spcAft>
              <a:buFont typeface="+mj-lt"/>
              <a:buNone/>
              <a:defRPr/>
            </a:pPr>
            <a:r>
              <a:rPr lang="en-US" sz="2800" dirty="0" smtClean="0">
                <a:solidFill>
                  <a:srgbClr val="FFFFFF"/>
                </a:solidFill>
                <a:latin typeface="Times New Roman" pitchFamily="18" charset="0"/>
                <a:cs typeface="Times New Roman" pitchFamily="18" charset="0"/>
              </a:rPr>
              <a:t>DPAS is the lower risk, proven solution</a:t>
            </a:r>
          </a:p>
        </p:txBody>
      </p:sp>
      <p:sp>
        <p:nvSpPr>
          <p:cNvPr id="13" name="Text Box 5"/>
          <p:cNvSpPr txBox="1">
            <a:spLocks noChangeArrowheads="1"/>
          </p:cNvSpPr>
          <p:nvPr userDrawn="1"/>
        </p:nvSpPr>
        <p:spPr bwMode="auto">
          <a:xfrm>
            <a:off x="457199" y="1008143"/>
            <a:ext cx="8293395" cy="430887"/>
          </a:xfrm>
          <a:prstGeom prst="rect">
            <a:avLst/>
          </a:prstGeom>
          <a:noFill/>
          <a:ln w="9525">
            <a:noFill/>
            <a:miter lim="800000"/>
            <a:headEnd/>
            <a:tailEnd/>
          </a:ln>
        </p:spPr>
        <p:txBody>
          <a:bodyPr wrap="square" lIns="0" tIns="0" rIns="0" bIns="0">
            <a:spAutoFit/>
          </a:bodyPr>
          <a:lstStyle/>
          <a:p>
            <a:pPr fontAlgn="base">
              <a:spcBef>
                <a:spcPct val="50000"/>
              </a:spcBef>
              <a:spcAft>
                <a:spcPct val="0"/>
              </a:spcAft>
            </a:pPr>
            <a:r>
              <a:rPr lang="en-US" sz="2800" dirty="0" smtClean="0">
                <a:solidFill>
                  <a:srgbClr val="94D400"/>
                </a:solidFill>
                <a:latin typeface="Times New Roman" pitchFamily="18" charset="0"/>
                <a:cs typeface="Times New Roman" pitchFamily="18" charset="0"/>
              </a:rPr>
              <a:t>Understanding </a:t>
            </a:r>
            <a:r>
              <a:rPr lang="en-US" sz="2800" dirty="0" smtClean="0">
                <a:solidFill>
                  <a:srgbClr val="FFFFFF"/>
                </a:solidFill>
                <a:latin typeface="Times New Roman" pitchFamily="18" charset="0"/>
                <a:cs typeface="Times New Roman" pitchFamily="18" charset="0"/>
              </a:rPr>
              <a:t>+</a:t>
            </a:r>
            <a:r>
              <a:rPr lang="en-US" sz="2800" dirty="0" smtClean="0">
                <a:solidFill>
                  <a:srgbClr val="94D400"/>
                </a:solidFill>
                <a:latin typeface="Times New Roman" pitchFamily="18" charset="0"/>
                <a:cs typeface="Times New Roman" pitchFamily="18" charset="0"/>
              </a:rPr>
              <a:t> System </a:t>
            </a:r>
            <a:r>
              <a:rPr lang="en-US" sz="2800" dirty="0" smtClean="0">
                <a:solidFill>
                  <a:srgbClr val="FFFFFF"/>
                </a:solidFill>
                <a:latin typeface="Times New Roman" pitchFamily="18" charset="0"/>
                <a:cs typeface="Times New Roman" pitchFamily="18" charset="0"/>
              </a:rPr>
              <a:t>+</a:t>
            </a:r>
            <a:r>
              <a:rPr lang="en-US" sz="2800" dirty="0" smtClean="0">
                <a:solidFill>
                  <a:srgbClr val="94D400"/>
                </a:solidFill>
                <a:latin typeface="Times New Roman" pitchFamily="18" charset="0"/>
                <a:cs typeface="Times New Roman" pitchFamily="18" charset="0"/>
              </a:rPr>
              <a:t> Experience </a:t>
            </a:r>
            <a:r>
              <a:rPr lang="en-US" sz="2800" dirty="0" smtClean="0">
                <a:solidFill>
                  <a:srgbClr val="FFFFFF"/>
                </a:solidFill>
                <a:latin typeface="Times New Roman" pitchFamily="18" charset="0"/>
                <a:cs typeface="Times New Roman" pitchFamily="18" charset="0"/>
              </a:rPr>
              <a:t>=</a:t>
            </a:r>
            <a:r>
              <a:rPr lang="en-US" sz="2800" dirty="0" smtClean="0">
                <a:solidFill>
                  <a:srgbClr val="94D400"/>
                </a:solidFill>
                <a:latin typeface="Times New Roman" pitchFamily="18" charset="0"/>
                <a:cs typeface="Times New Roman" pitchFamily="18" charset="0"/>
              </a:rPr>
              <a:t> Right Solution </a:t>
            </a:r>
            <a:endParaRPr lang="en-US" sz="2800" dirty="0">
              <a:solidFill>
                <a:srgbClr val="94D400"/>
              </a:solidFill>
              <a:latin typeface="Times New Roman" pitchFamily="18" charset="0"/>
              <a:cs typeface="Times New Roman" pitchFamily="18" charset="0"/>
            </a:endParaRPr>
          </a:p>
        </p:txBody>
      </p:sp>
      <p:pic>
        <p:nvPicPr>
          <p:cNvPr id="54273" name="Picture 1" descr="I:\Graphics Repository\Logos\Deloitte\Deloitte\DEL_COL_REV.png"/>
          <p:cNvPicPr>
            <a:picLocks noChangeAspect="1" noChangeArrowheads="1"/>
          </p:cNvPicPr>
          <p:nvPr userDrawn="1"/>
        </p:nvPicPr>
        <p:blipFill>
          <a:blip r:embed="rId3" cstate="print"/>
          <a:srcRect/>
          <a:stretch>
            <a:fillRect/>
          </a:stretch>
        </p:blipFill>
        <p:spPr bwMode="auto">
          <a:xfrm>
            <a:off x="457199" y="285394"/>
            <a:ext cx="1448117" cy="269596"/>
          </a:xfrm>
          <a:prstGeom prst="rect">
            <a:avLst/>
          </a:prstGeom>
          <a:noFill/>
        </p:spPr>
      </p:pic>
    </p:spTree>
    <p:extLst>
      <p:ext uri="{BB962C8B-B14F-4D97-AF65-F5344CB8AC3E}">
        <p14:creationId xmlns:p14="http://schemas.microsoft.com/office/powerpoint/2010/main" val="180907764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F9694723-4F90-49D6-A732-7A652D4305A1}" type="datetimeFigureOut">
              <a:rPr lang="en-US" sz="2400" smtClean="0">
                <a:solidFill>
                  <a:srgbClr val="002776"/>
                </a:solidFill>
                <a:cs typeface="Arial" charset="0"/>
              </a:rPr>
              <a:pPr fontAlgn="base">
                <a:spcBef>
                  <a:spcPct val="0"/>
                </a:spcBef>
                <a:spcAft>
                  <a:spcPct val="0"/>
                </a:spcAft>
              </a:pPr>
              <a:t>3/23/2017</a:t>
            </a:fld>
            <a:endParaRPr lang="en-US" sz="2400" dirty="0">
              <a:solidFill>
                <a:srgbClr val="002776"/>
              </a:solidFill>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sz="2400" dirty="0">
              <a:solidFill>
                <a:srgbClr val="002776"/>
              </a:solidFill>
              <a:cs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base">
              <a:spcBef>
                <a:spcPct val="0"/>
              </a:spcBef>
              <a:spcAft>
                <a:spcPct val="0"/>
              </a:spcAft>
            </a:pPr>
            <a:fld id="{DC080777-8818-4733-A6A3-78D8FA881441}" type="slidenum">
              <a:rPr lang="en-US" sz="2400" smtClean="0">
                <a:solidFill>
                  <a:srgbClr val="002776"/>
                </a:solidFill>
                <a:cs typeface="Arial" charset="0"/>
              </a:rPr>
              <a:pPr fontAlgn="base">
                <a:spcBef>
                  <a:spcPct val="0"/>
                </a:spcBef>
                <a:spcAft>
                  <a:spcPct val="0"/>
                </a:spcAft>
              </a:pPr>
              <a:t>‹#›</a:t>
            </a:fld>
            <a:endParaRPr lang="en-US" sz="2400" dirty="0">
              <a:solidFill>
                <a:srgbClr val="002776"/>
              </a:solidFill>
              <a:cs typeface="Arial" charset="0"/>
            </a:endParaRPr>
          </a:p>
        </p:txBody>
      </p:sp>
    </p:spTree>
    <p:extLst>
      <p:ext uri="{BB962C8B-B14F-4D97-AF65-F5344CB8AC3E}">
        <p14:creationId xmlns:p14="http://schemas.microsoft.com/office/powerpoint/2010/main" val="1532073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585788" y="776288"/>
            <a:ext cx="7972425" cy="4795837"/>
          </a:xfrm>
          <a:prstGeom prst="rect">
            <a:avLst/>
          </a:prstGeom>
          <a:solidFill>
            <a:schemeClr val="bg1"/>
          </a:solidFill>
          <a:ln w="19050" algn="ctr">
            <a:solidFill>
              <a:schemeClr val="accent1"/>
            </a:solidFill>
            <a:miter lim="800000"/>
            <a:headEnd/>
            <a:tailEnd/>
          </a:ln>
          <a:effectLst/>
        </p:spPr>
        <p:txBody>
          <a:bodyPr lIns="90000" tIns="90000" rIns="90000" bIns="90000" anchor="ctr"/>
          <a:lstStyle/>
          <a:p>
            <a:pPr marL="119063" indent="-119063" eaLnBrk="0" fontAlgn="base" hangingPunct="0">
              <a:spcBef>
                <a:spcPct val="50000"/>
              </a:spcBef>
              <a:spcAft>
                <a:spcPct val="0"/>
              </a:spcAft>
              <a:defRPr/>
            </a:pPr>
            <a:endParaRPr lang="en-US" sz="1100" b="1" dirty="0">
              <a:solidFill>
                <a:srgbClr val="000000"/>
              </a:solidFill>
            </a:endParaRPr>
          </a:p>
        </p:txBody>
      </p:sp>
      <p:pic>
        <p:nvPicPr>
          <p:cNvPr id="5" name="Picture 93" descr="LLP logo with big space copy"/>
          <p:cNvPicPr>
            <a:picLocks noChangeAspect="1" noChangeArrowheads="1"/>
          </p:cNvPicPr>
          <p:nvPr userDrawn="1"/>
        </p:nvPicPr>
        <p:blipFill>
          <a:blip r:embed="rId2" cstate="print">
            <a:clrChange>
              <a:clrFrom>
                <a:srgbClr val="FFFFFF"/>
              </a:clrFrom>
              <a:clrTo>
                <a:srgbClr val="FFFFFF">
                  <a:alpha val="0"/>
                </a:srgbClr>
              </a:clrTo>
            </a:clrChange>
          </a:blip>
          <a:srcRect l="983" t="1840" b="59741"/>
          <a:stretch>
            <a:fillRect/>
          </a:stretch>
        </p:blipFill>
        <p:spPr bwMode="gray">
          <a:xfrm>
            <a:off x="895350" y="6026150"/>
            <a:ext cx="1454150" cy="276225"/>
          </a:xfrm>
          <a:prstGeom prst="rect">
            <a:avLst/>
          </a:prstGeom>
          <a:noFill/>
          <a:ln w="9525">
            <a:noFill/>
            <a:miter lim="800000"/>
            <a:headEnd/>
            <a:tailEnd/>
          </a:ln>
        </p:spPr>
      </p:pic>
      <p:sp>
        <p:nvSpPr>
          <p:cNvPr id="3700739" name="MSTSHP_03"/>
          <p:cNvSpPr>
            <a:spLocks noGrp="1" noChangeArrowheads="1"/>
          </p:cNvSpPr>
          <p:nvPr>
            <p:ph type="ctrTitle" sz="quarter"/>
          </p:nvPr>
        </p:nvSpPr>
        <p:spPr>
          <a:xfrm>
            <a:off x="892175" y="2695575"/>
            <a:ext cx="6581775" cy="549275"/>
          </a:xfrm>
          <a:ln algn="ctr"/>
        </p:spPr>
        <p:txBody>
          <a:bodyPr/>
          <a:lstStyle>
            <a:lvl1pPr>
              <a:lnSpc>
                <a:spcPts val="4000"/>
              </a:lnSpc>
              <a:spcBef>
                <a:spcPct val="100000"/>
              </a:spcBef>
              <a:buClr>
                <a:schemeClr val="tx2"/>
              </a:buClr>
              <a:buSzPct val="85000"/>
              <a:buFont typeface="Wingdings" pitchFamily="2" charset="2"/>
              <a:buNone/>
              <a:defRPr sz="2800"/>
            </a:lvl1pPr>
          </a:lstStyle>
          <a:p>
            <a:r>
              <a:rPr lang="en-US" dirty="0" smtClean="0"/>
              <a:t>Click to edit Master title style</a:t>
            </a:r>
            <a:endParaRPr lang="en-US" dirty="0"/>
          </a:p>
        </p:txBody>
      </p:sp>
      <p:sp>
        <p:nvSpPr>
          <p:cNvPr id="3700740" name="MSTSHP_04"/>
          <p:cNvSpPr>
            <a:spLocks noGrp="1" noChangeArrowheads="1"/>
          </p:cNvSpPr>
          <p:nvPr>
            <p:ph type="subTitle" sz="quarter" idx="1"/>
          </p:nvPr>
        </p:nvSpPr>
        <p:spPr>
          <a:xfrm>
            <a:off x="892175" y="3516313"/>
            <a:ext cx="6583363" cy="439737"/>
          </a:xfrm>
          <a:ln/>
        </p:spPr>
        <p:txBody>
          <a:bodyPr/>
          <a:lstStyle>
            <a:lvl1pPr>
              <a:lnSpc>
                <a:spcPts val="2800"/>
              </a:lnSpc>
              <a:spcBef>
                <a:spcPct val="15000"/>
              </a:spcBef>
              <a:buClrTx/>
              <a:buNone/>
              <a:defRPr sz="1800" b="1"/>
            </a:lvl1pPr>
          </a:lstStyle>
          <a:p>
            <a:r>
              <a:rPr lang="en-US" dirty="0" smtClean="0"/>
              <a:t>Click to edit Master subtitle style</a:t>
            </a:r>
            <a:endParaRPr lang="en-US" dirty="0"/>
          </a:p>
        </p:txBody>
      </p:sp>
      <p:graphicFrame>
        <p:nvGraphicFramePr>
          <p:cNvPr id="6" name="Draft Stamp"/>
          <p:cNvGraphicFramePr>
            <a:graphicFrameLocks noGrp="1"/>
          </p:cNvGraphicFramePr>
          <p:nvPr userDrawn="1">
            <p:extLst>
              <p:ext uri="{D42A27DB-BD31-4B8C-83A1-F6EECF244321}">
                <p14:modId xmlns:p14="http://schemas.microsoft.com/office/powerpoint/2010/main" val="1815061186"/>
              </p:ext>
            </p:extLst>
          </p:nvPr>
        </p:nvGraphicFramePr>
        <p:xfrm>
          <a:off x="0" y="16329"/>
          <a:ext cx="914400" cy="361497"/>
        </p:xfrm>
        <a:graphic>
          <a:graphicData uri="http://schemas.openxmlformats.org/drawingml/2006/table">
            <a:tbl>
              <a:tblPr firstRow="1" bandRow="1">
                <a:tableStyleId>{5C22544A-7EE6-4342-B048-85BDC9FD1C3A}</a:tableStyleId>
              </a:tblPr>
              <a:tblGrid>
                <a:gridCol w="914400"/>
              </a:tblGrid>
              <a:tr h="361497">
                <a:tc>
                  <a:txBody>
                    <a:bodyPr/>
                    <a:lstStyle/>
                    <a:p>
                      <a:pPr algn="l"/>
                      <a:r>
                        <a:rPr lang="en-US" sz="2000" b="1" dirty="0" smtClean="0">
                          <a:solidFill>
                            <a:srgbClr val="C00000"/>
                          </a:solidFill>
                          <a:latin typeface="Ariel"/>
                        </a:rPr>
                        <a:t>DRAFT</a:t>
                      </a:r>
                      <a:endParaRPr lang="en-US" sz="2000" b="1" dirty="0">
                        <a:solidFill>
                          <a:srgbClr val="C00000"/>
                        </a:solidFill>
                        <a:latin typeface="Ariel"/>
                      </a:endParaRPr>
                    </a:p>
                  </a:txBody>
                  <a:tcPr marL="0" marR="0" marT="0" marB="0" anchorCtr="1">
                    <a:lnT w="38100" cmpd="sng">
                      <a:solidFill>
                        <a:srgbClr val="C00000"/>
                      </a:solidFill>
                    </a:lnT>
                    <a:lnB w="38100" cmpd="sng">
                      <a:solidFill>
                        <a:srgbClr val="C00000"/>
                      </a:solidFill>
                    </a:lnB>
                    <a:solidFill>
                      <a:srgbClr val="FFFFFF"/>
                    </a:solidFill>
                  </a:tcPr>
                </a:tc>
              </a:tr>
            </a:tbl>
          </a:graphicData>
        </a:graphic>
      </p:graphicFrame>
    </p:spTree>
    <p:extLst>
      <p:ext uri="{BB962C8B-B14F-4D97-AF65-F5344CB8AC3E}">
        <p14:creationId xmlns:p14="http://schemas.microsoft.com/office/powerpoint/2010/main" val="256047846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genda/content">
    <p:spTree>
      <p:nvGrpSpPr>
        <p:cNvPr id="1" name=""/>
        <p:cNvGrpSpPr/>
        <p:nvPr/>
      </p:nvGrpSpPr>
      <p:grpSpPr>
        <a:xfrm>
          <a:off x="0" y="0"/>
          <a:ext cx="0" cy="0"/>
          <a:chOff x="0" y="0"/>
          <a:chExt cx="0" cy="0"/>
        </a:xfrm>
      </p:grpSpPr>
      <p:sp>
        <p:nvSpPr>
          <p:cNvPr id="4" name="Line 47"/>
          <p:cNvSpPr>
            <a:spLocks noChangeShapeType="1"/>
          </p:cNvSpPr>
          <p:nvPr userDrawn="1"/>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lvl1pPr>
              <a:defRPr sz="1800"/>
            </a:lvl1pPr>
          </a:lstStyle>
          <a:p>
            <a:pPr lvl="0"/>
            <a:r>
              <a:rPr lang="en-US" dirty="0" smtClean="0"/>
              <a:t>Click to edit Master text styles</a:t>
            </a:r>
          </a:p>
        </p:txBody>
      </p:sp>
    </p:spTree>
    <p:extLst>
      <p:ext uri="{BB962C8B-B14F-4D97-AF65-F5344CB8AC3E}">
        <p14:creationId xmlns:p14="http://schemas.microsoft.com/office/powerpoint/2010/main" val="170567858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art opener">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1143000" y="2551176"/>
            <a:ext cx="6858000" cy="1344168"/>
          </a:xfrm>
          <a:ln w="28575">
            <a:solidFill>
              <a:srgbClr val="003399"/>
            </a:solidFill>
          </a:ln>
        </p:spPr>
        <p:txBody>
          <a:bodyPr lIns="228600" rIns="228600" anchor="ctr" anchorCtr="1"/>
          <a:lstStyle>
            <a:lvl1pPr algn="ctr">
              <a:spcBef>
                <a:spcPts val="0"/>
              </a:spcBef>
              <a:defRPr sz="2400" b="1"/>
            </a:lvl1pPr>
          </a:lstStyle>
          <a:p>
            <a:pPr lvl="0"/>
            <a:r>
              <a:rPr lang="en-US" dirty="0" smtClean="0"/>
              <a:t>Click to edit Master text styles</a:t>
            </a:r>
          </a:p>
        </p:txBody>
      </p:sp>
    </p:spTree>
    <p:extLst>
      <p:ext uri="{BB962C8B-B14F-4D97-AF65-F5344CB8AC3E}">
        <p14:creationId xmlns:p14="http://schemas.microsoft.com/office/powerpoint/2010/main" val="213178870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143000" y="2551176"/>
            <a:ext cx="6858000" cy="1344168"/>
          </a:xfrm>
        </p:spPr>
        <p:txBody>
          <a:bodyPr anchor="ctr"/>
          <a:lstStyle>
            <a:lvl1pPr>
              <a:spcBef>
                <a:spcPts val="200"/>
              </a:spcBef>
              <a:defRPr sz="2400"/>
            </a:lvl1pPr>
          </a:lstStyle>
          <a:p>
            <a:pPr lvl="0"/>
            <a:endParaRPr lang="en-US" dirty="0" smtClean="0"/>
          </a:p>
          <a:p>
            <a:pPr lvl="0"/>
            <a:r>
              <a:rPr lang="en-US" dirty="0" smtClean="0"/>
              <a:t>Click to edit Master text styles</a:t>
            </a:r>
          </a:p>
        </p:txBody>
      </p:sp>
    </p:spTree>
    <p:extLst>
      <p:ext uri="{BB962C8B-B14F-4D97-AF65-F5344CB8AC3E}">
        <p14:creationId xmlns:p14="http://schemas.microsoft.com/office/powerpoint/2010/main" val="127683589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06400" y="1155700"/>
            <a:ext cx="8339328" cy="5138928"/>
          </a:xfrm>
        </p:spPr>
        <p:txBody>
          <a:bodyPr/>
          <a:lstStyle>
            <a:lvl1pPr>
              <a:buNone/>
              <a:defRPr/>
            </a:lvl1pPr>
            <a:lvl3pPr>
              <a:defRPr sz="1600"/>
            </a:lvl3pPr>
            <a:lvl4pPr>
              <a:defRPr sz="16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endParaRPr lang="en-US" dirty="0" smtClean="0"/>
          </a:p>
        </p:txBody>
      </p:sp>
      <p:sp>
        <p:nvSpPr>
          <p:cNvPr id="2" name="Title 1"/>
          <p:cNvSpPr>
            <a:spLocks noGrp="1"/>
          </p:cNvSpPr>
          <p:nvPr>
            <p:ph type="title"/>
          </p:nvPr>
        </p:nvSpPr>
        <p:spPr>
          <a:xfrm>
            <a:off x="400050" y="228600"/>
            <a:ext cx="8337550" cy="365125"/>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171851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Text - 2 columns">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Placeholder 10"/>
          <p:cNvSpPr>
            <a:spLocks noGrp="1"/>
          </p:cNvSpPr>
          <p:nvPr>
            <p:ph type="body" sz="quarter" idx="13"/>
          </p:nvPr>
        </p:nvSpPr>
        <p:spPr>
          <a:xfrm>
            <a:off x="402336"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asic text slide (full page w/2 col.)">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Text Placeholder 10"/>
          <p:cNvSpPr>
            <a:spLocks noGrp="1"/>
          </p:cNvSpPr>
          <p:nvPr>
            <p:ph type="body" sz="quarter" idx="13"/>
          </p:nvPr>
        </p:nvSpPr>
        <p:spPr>
          <a:xfrm>
            <a:off x="402336" y="2185416"/>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5513" y="2187194"/>
            <a:ext cx="4005072" cy="41056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183586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sic text slide (full page w/2 col. hd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Text Placeholder 10"/>
          <p:cNvSpPr>
            <a:spLocks noGrp="1"/>
          </p:cNvSpPr>
          <p:nvPr>
            <p:ph type="body" sz="quarter" idx="13"/>
          </p:nvPr>
        </p:nvSpPr>
        <p:spPr>
          <a:xfrm>
            <a:off x="402336" y="2715768"/>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6592" y="2706624"/>
            <a:ext cx="4005072" cy="358444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725379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sic Text - 2 columns">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Placeholder 10"/>
          <p:cNvSpPr>
            <a:spLocks noGrp="1"/>
          </p:cNvSpPr>
          <p:nvPr>
            <p:ph type="body" sz="quarter" idx="13"/>
          </p:nvPr>
        </p:nvSpPr>
        <p:spPr>
          <a:xfrm>
            <a:off x="402336" y="1152144"/>
            <a:ext cx="4005072" cy="5138928"/>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1079842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ichelangelo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513837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asic text slide (2 col w/hdrs) x 2">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Placeholder 10"/>
          <p:cNvSpPr>
            <a:spLocks noGrp="1"/>
          </p:cNvSpPr>
          <p:nvPr>
            <p:ph type="body" sz="quarter" idx="13"/>
          </p:nvPr>
        </p:nvSpPr>
        <p:spPr>
          <a:xfrm>
            <a:off x="402336"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Text Placeholder 10"/>
          <p:cNvSpPr>
            <a:spLocks noGrp="1"/>
          </p:cNvSpPr>
          <p:nvPr>
            <p:ph type="body" sz="quarter" idx="16"/>
          </p:nvPr>
        </p:nvSpPr>
        <p:spPr>
          <a:xfrm>
            <a:off x="402336"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ext Placeholder 10"/>
          <p:cNvSpPr>
            <a:spLocks noGrp="1"/>
          </p:cNvSpPr>
          <p:nvPr>
            <p:ph type="body" sz="quarter" idx="17"/>
          </p:nvPr>
        </p:nvSpPr>
        <p:spPr>
          <a:xfrm>
            <a:off x="4736592"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645012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asic text slide (2 col w/hdrs) ">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Placeholder 10"/>
          <p:cNvSpPr>
            <a:spLocks noGrp="1"/>
          </p:cNvSpPr>
          <p:nvPr>
            <p:ph type="body" sz="quarter" idx="13"/>
          </p:nvPr>
        </p:nvSpPr>
        <p:spPr>
          <a:xfrm>
            <a:off x="402336" y="1682496"/>
            <a:ext cx="4005072" cy="4610354"/>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556615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868680"/>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7" name="Table Placeholder 6"/>
          <p:cNvSpPr>
            <a:spLocks noGrp="1"/>
          </p:cNvSpPr>
          <p:nvPr>
            <p:ph type="tbl" sz="quarter" idx="10"/>
          </p:nvPr>
        </p:nvSpPr>
        <p:spPr>
          <a:xfrm>
            <a:off x="402336" y="2176272"/>
            <a:ext cx="8339328" cy="4050792"/>
          </a:xfrm>
        </p:spPr>
        <p:txBody>
          <a:bodyPr/>
          <a:lstStyle/>
          <a:p>
            <a:pPr lvl="0"/>
            <a:endParaRPr lang="en-US" noProof="0" dirty="0" smtClean="0"/>
          </a:p>
        </p:txBody>
      </p:sp>
    </p:spTree>
    <p:extLst>
      <p:ext uri="{BB962C8B-B14F-4D97-AF65-F5344CB8AC3E}">
        <p14:creationId xmlns:p14="http://schemas.microsoft.com/office/powerpoint/2010/main" val="30177704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evron table">
    <p:spTree>
      <p:nvGrpSpPr>
        <p:cNvPr id="1" name=""/>
        <p:cNvGrpSpPr/>
        <p:nvPr/>
      </p:nvGrpSpPr>
      <p:grpSpPr>
        <a:xfrm>
          <a:off x="0" y="0"/>
          <a:ext cx="0" cy="0"/>
          <a:chOff x="0" y="0"/>
          <a:chExt cx="0" cy="0"/>
        </a:xfrm>
      </p:grpSpPr>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7" name="Table Placeholder 6"/>
          <p:cNvSpPr>
            <a:spLocks noGrp="1"/>
          </p:cNvSpPr>
          <p:nvPr>
            <p:ph type="tbl" sz="quarter" idx="10"/>
          </p:nvPr>
        </p:nvSpPr>
        <p:spPr>
          <a:xfrm>
            <a:off x="402336" y="1747838"/>
            <a:ext cx="8339328" cy="4545012"/>
          </a:xfrm>
        </p:spPr>
        <p:txBody>
          <a:bodyPr/>
          <a:lstStyle/>
          <a:p>
            <a:pPr lvl="0"/>
            <a:endParaRPr lang="en-US" noProof="0" dirty="0" smtClean="0"/>
          </a:p>
        </p:txBody>
      </p:sp>
    </p:spTree>
    <p:extLst>
      <p:ext uri="{BB962C8B-B14F-4D97-AF65-F5344CB8AC3E}">
        <p14:creationId xmlns:p14="http://schemas.microsoft.com/office/powerpoint/2010/main" val="794047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ajor Point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2660904" y="115570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2656840" y="2898648"/>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10"/>
          <p:cNvSpPr>
            <a:spLocks noGrp="1"/>
          </p:cNvSpPr>
          <p:nvPr>
            <p:ph type="body" sz="quarter" idx="15"/>
          </p:nvPr>
        </p:nvSpPr>
        <p:spPr>
          <a:xfrm>
            <a:off x="2656840" y="4645152"/>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162218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jor Points w/par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2656840" y="2185416"/>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10"/>
          <p:cNvSpPr>
            <a:spLocks noGrp="1"/>
          </p:cNvSpPr>
          <p:nvPr>
            <p:ph type="body" sz="quarter" idx="15"/>
          </p:nvPr>
        </p:nvSpPr>
        <p:spPr>
          <a:xfrm>
            <a:off x="2660904" y="3931920"/>
            <a:ext cx="6080760" cy="13624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54053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chelangelo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152144"/>
            <a:ext cx="4005072" cy="5138928"/>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umbered points ">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630936"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9" name="Text Placeholder 10"/>
          <p:cNvSpPr>
            <a:spLocks noGrp="1"/>
          </p:cNvSpPr>
          <p:nvPr>
            <p:ph type="body" sz="quarter" idx="17"/>
          </p:nvPr>
        </p:nvSpPr>
        <p:spPr>
          <a:xfrm>
            <a:off x="630936"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0"/>
          <p:cNvSpPr>
            <a:spLocks noGrp="1"/>
          </p:cNvSpPr>
          <p:nvPr>
            <p:ph type="body" sz="quarter" idx="18"/>
          </p:nvPr>
        </p:nvSpPr>
        <p:spPr>
          <a:xfrm>
            <a:off x="630936"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 Placeholder 10"/>
          <p:cNvSpPr>
            <a:spLocks noGrp="1"/>
          </p:cNvSpPr>
          <p:nvPr>
            <p:ph type="body" sz="quarter" idx="19"/>
          </p:nvPr>
        </p:nvSpPr>
        <p:spPr>
          <a:xfrm>
            <a:off x="630936"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1"/>
            <a:endParaRPr lang="en-US" dirty="0" smtClean="0"/>
          </a:p>
        </p:txBody>
      </p:sp>
      <p:sp>
        <p:nvSpPr>
          <p:cNvPr id="15" name="Text Placeholder 10"/>
          <p:cNvSpPr>
            <a:spLocks noGrp="1"/>
          </p:cNvSpPr>
          <p:nvPr>
            <p:ph type="body" sz="quarter" idx="21"/>
          </p:nvPr>
        </p:nvSpPr>
        <p:spPr>
          <a:xfrm>
            <a:off x="4965192" y="2779776"/>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7" name="Text Placeholder 10"/>
          <p:cNvSpPr>
            <a:spLocks noGrp="1"/>
          </p:cNvSpPr>
          <p:nvPr>
            <p:ph type="body" sz="quarter" idx="23"/>
          </p:nvPr>
        </p:nvSpPr>
        <p:spPr>
          <a:xfrm>
            <a:off x="4965192" y="5266944"/>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 Placeholder 10"/>
          <p:cNvSpPr>
            <a:spLocks noGrp="1"/>
          </p:cNvSpPr>
          <p:nvPr>
            <p:ph type="body" sz="quarter" idx="24"/>
          </p:nvPr>
        </p:nvSpPr>
        <p:spPr>
          <a:xfrm>
            <a:off x="4965192" y="4023360"/>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8" name="Text Placeholder 10"/>
          <p:cNvSpPr>
            <a:spLocks noGrp="1"/>
          </p:cNvSpPr>
          <p:nvPr>
            <p:ph type="body" sz="quarter" idx="25"/>
          </p:nvPr>
        </p:nvSpPr>
        <p:spPr>
          <a:xfrm>
            <a:off x="4965192" y="1536192"/>
            <a:ext cx="3776472" cy="85953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buNone/>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851108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ara w/ 2 Chevr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2336" y="1152144"/>
            <a:ext cx="8339328" cy="5138928"/>
          </a:xfrm>
        </p:spPr>
        <p:txBody>
          <a:bodyPr/>
          <a:lstStyle>
            <a:lvl1pPr marL="0" indent="0">
              <a:spcBef>
                <a:spcPts val="0"/>
              </a:spcBef>
              <a:buNone/>
              <a:defRPr sz="20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Text Placeholder 10"/>
          <p:cNvSpPr>
            <a:spLocks noGrp="1"/>
          </p:cNvSpPr>
          <p:nvPr>
            <p:ph type="body" sz="quarter" idx="13"/>
          </p:nvPr>
        </p:nvSpPr>
        <p:spPr>
          <a:xfrm>
            <a:off x="393192"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smtClean="0"/>
              <a:t>Click to edit Master title style</a:t>
            </a:r>
            <a:endParaRPr lang="en-US"/>
          </a:p>
        </p:txBody>
      </p:sp>
      <p:sp>
        <p:nvSpPr>
          <p:cNvPr id="6" name="Text Placeholder 10"/>
          <p:cNvSpPr>
            <a:spLocks noGrp="1"/>
          </p:cNvSpPr>
          <p:nvPr>
            <p:ph type="body" sz="quarter" idx="14"/>
          </p:nvPr>
        </p:nvSpPr>
        <p:spPr>
          <a:xfrm>
            <a:off x="4562856" y="2852928"/>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577378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ichelangelo (top)">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200400"/>
            <a:ext cx="4169664" cy="3090672"/>
          </a:xfrm>
        </p:spPr>
        <p:txBody>
          <a:bodyPr/>
          <a:lstStyle>
            <a:lvl1pPr marL="0" indent="0">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6592" y="3200400"/>
            <a:ext cx="4005072" cy="3090672"/>
          </a:xfrm>
        </p:spPr>
        <p:txBody>
          <a:bodyPr/>
          <a:lstStyle>
            <a:lvl1pPr marL="0" marR="0" indent="0" algn="l" defTabSz="914400" rtl="0" eaLnBrk="0" fontAlgn="base" latinLnBrk="0" hangingPunct="0">
              <a:lnSpc>
                <a:spcPct val="106000"/>
              </a:lnSpc>
              <a:spcBef>
                <a:spcPct val="40000"/>
              </a:spcBef>
              <a:spcAft>
                <a:spcPct val="0"/>
              </a:spcAft>
              <a:buClr>
                <a:schemeClr val="tx1"/>
              </a:buClr>
              <a:buSzPct val="80000"/>
              <a:buFont typeface="Wingdings" pitchFamily="2" charset="2"/>
              <a:buNone/>
              <a:tabLst/>
              <a:defRPr sz="18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704668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1434"/>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562856" y="1828800"/>
            <a:ext cx="4169664" cy="1892808"/>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9188362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7" name="Text Placeholder 10"/>
          <p:cNvSpPr>
            <a:spLocks noGrp="1"/>
          </p:cNvSpPr>
          <p:nvPr>
            <p:ph type="body" sz="quarter" idx="16"/>
          </p:nvPr>
        </p:nvSpPr>
        <p:spPr>
          <a:xfrm>
            <a:off x="2478024"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Text Placeholder 10"/>
          <p:cNvSpPr>
            <a:spLocks noGrp="1"/>
          </p:cNvSpPr>
          <p:nvPr>
            <p:ph type="body" sz="quarter" idx="17"/>
          </p:nvPr>
        </p:nvSpPr>
        <p:spPr>
          <a:xfrm>
            <a:off x="4562856"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0"/>
          <p:cNvSpPr>
            <a:spLocks noGrp="1"/>
          </p:cNvSpPr>
          <p:nvPr>
            <p:ph type="body" sz="quarter" idx="18"/>
          </p:nvPr>
        </p:nvSpPr>
        <p:spPr>
          <a:xfrm>
            <a:off x="6647688" y="1828800"/>
            <a:ext cx="2084832"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 Placeholder 10"/>
          <p:cNvSpPr>
            <a:spLocks noGrp="1"/>
          </p:cNvSpPr>
          <p:nvPr>
            <p:ph type="body" sz="quarter" idx="15"/>
          </p:nvPr>
        </p:nvSpPr>
        <p:spPr>
          <a:xfrm>
            <a:off x="402336" y="4251960"/>
            <a:ext cx="8339328" cy="2048256"/>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345912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hevrons">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93192"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Text Placeholder 10"/>
          <p:cNvSpPr>
            <a:spLocks noGrp="1"/>
          </p:cNvSpPr>
          <p:nvPr>
            <p:ph type="body" sz="quarter" idx="16"/>
          </p:nvPr>
        </p:nvSpPr>
        <p:spPr>
          <a:xfrm>
            <a:off x="317296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 Placeholder 10"/>
          <p:cNvSpPr>
            <a:spLocks noGrp="1"/>
          </p:cNvSpPr>
          <p:nvPr>
            <p:ph type="body" sz="quarter" idx="17"/>
          </p:nvPr>
        </p:nvSpPr>
        <p:spPr>
          <a:xfrm>
            <a:off x="5961888" y="1828800"/>
            <a:ext cx="2779776" cy="1892808"/>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4" name="Text Placeholder 10"/>
          <p:cNvSpPr>
            <a:spLocks noGrp="1"/>
          </p:cNvSpPr>
          <p:nvPr>
            <p:ph type="body" sz="quarter" idx="18"/>
          </p:nvPr>
        </p:nvSpPr>
        <p:spPr>
          <a:xfrm>
            <a:off x="402336"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 Placeholder 10"/>
          <p:cNvSpPr>
            <a:spLocks noGrp="1"/>
          </p:cNvSpPr>
          <p:nvPr>
            <p:ph type="body" sz="quarter" idx="19"/>
          </p:nvPr>
        </p:nvSpPr>
        <p:spPr>
          <a:xfrm>
            <a:off x="4727448" y="4242816"/>
            <a:ext cx="4005072" cy="204825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021388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7694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s (left)">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4608576"/>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Chart Placeholder 7"/>
          <p:cNvSpPr>
            <a:spLocks noGrp="1"/>
          </p:cNvSpPr>
          <p:nvPr>
            <p:ph type="chart" sz="quarter" idx="15"/>
          </p:nvPr>
        </p:nvSpPr>
        <p:spPr>
          <a:xfrm>
            <a:off x="393192" y="1728216"/>
            <a:ext cx="3968496" cy="3986784"/>
          </a:xfrm>
        </p:spPr>
        <p:txBody>
          <a:bodyPr/>
          <a:lstStyle>
            <a:lvl1pPr>
              <a:buNone/>
              <a:defRPr/>
            </a:lvl1pPr>
          </a:lstStyle>
          <a:p>
            <a:pPr lvl="0"/>
            <a:endParaRPr lang="en-US" noProof="0" dirty="0" smtClean="0"/>
          </a:p>
        </p:txBody>
      </p:sp>
    </p:spTree>
    <p:extLst>
      <p:ext uri="{BB962C8B-B14F-4D97-AF65-F5344CB8AC3E}">
        <p14:creationId xmlns:p14="http://schemas.microsoft.com/office/powerpoint/2010/main" val="8506565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s (top)">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00050" y="5056632"/>
            <a:ext cx="8341614" cy="1243584"/>
          </a:xfrm>
        </p:spPr>
        <p:txBody>
          <a:bodyPr/>
          <a:lstStyle>
            <a:lvl1pPr marL="0" indent="0">
              <a:buNone/>
              <a:defRPr sz="18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Chart Placeholder 7"/>
          <p:cNvSpPr>
            <a:spLocks noGrp="1"/>
          </p:cNvSpPr>
          <p:nvPr>
            <p:ph type="chart" sz="quarter" idx="15"/>
          </p:nvPr>
        </p:nvSpPr>
        <p:spPr>
          <a:xfrm>
            <a:off x="438912" y="1197864"/>
            <a:ext cx="8275320" cy="3383280"/>
          </a:xfrm>
        </p:spPr>
        <p:txBody>
          <a:bodyPr/>
          <a:lstStyle>
            <a:lvl1pPr>
              <a:buNone/>
              <a:defRPr/>
            </a:lvl1pPr>
          </a:lstStyle>
          <a:p>
            <a:pPr lvl="0"/>
            <a:endParaRPr lang="en-US" noProof="0" dirty="0" smtClean="0"/>
          </a:p>
        </p:txBody>
      </p:sp>
    </p:spTree>
    <p:extLst>
      <p:ext uri="{BB962C8B-B14F-4D97-AF65-F5344CB8AC3E}">
        <p14:creationId xmlns:p14="http://schemas.microsoft.com/office/powerpoint/2010/main" val="6114624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00050" y="1155700"/>
            <a:ext cx="8337550" cy="5137150"/>
          </a:xfrm>
        </p:spPr>
        <p:txBody>
          <a:bodyPr/>
          <a:lstStyle/>
          <a:p>
            <a:pPr lvl="0"/>
            <a:r>
              <a:rPr lang="en-US" dirty="0" smtClean="0"/>
              <a:t>Click to edit Master text styles</a:t>
            </a:r>
          </a:p>
        </p:txBody>
      </p:sp>
    </p:spTree>
    <p:extLst>
      <p:ext uri="{BB962C8B-B14F-4D97-AF65-F5344CB8AC3E}">
        <p14:creationId xmlns:p14="http://schemas.microsoft.com/office/powerpoint/2010/main" val="197129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text slide (2 col w/hdrs) x 2">
    <p:spTree>
      <p:nvGrpSpPr>
        <p:cNvPr id="1" name=""/>
        <p:cNvGrpSpPr/>
        <p:nvPr/>
      </p:nvGrpSpPr>
      <p:grpSpPr>
        <a:xfrm>
          <a:off x="0" y="0"/>
          <a:ext cx="0" cy="0"/>
          <a:chOff x="0" y="0"/>
          <a:chExt cx="0" cy="0"/>
        </a:xfrm>
      </p:grpSpPr>
      <p:sp>
        <p:nvSpPr>
          <p:cNvPr id="12" name="Text Placeholder 10"/>
          <p:cNvSpPr>
            <a:spLocks noGrp="1"/>
          </p:cNvSpPr>
          <p:nvPr>
            <p:ph type="body" sz="quarter" idx="14"/>
          </p:nvPr>
        </p:nvSpPr>
        <p:spPr>
          <a:xfrm>
            <a:off x="4736592"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ext Placeholder 10"/>
          <p:cNvSpPr>
            <a:spLocks noGrp="1"/>
          </p:cNvSpPr>
          <p:nvPr>
            <p:ph type="body" sz="quarter" idx="13"/>
          </p:nvPr>
        </p:nvSpPr>
        <p:spPr>
          <a:xfrm>
            <a:off x="402336" y="1682496"/>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8" name="Text Placeholder 10"/>
          <p:cNvSpPr>
            <a:spLocks noGrp="1"/>
          </p:cNvSpPr>
          <p:nvPr>
            <p:ph type="body" sz="quarter" idx="16"/>
          </p:nvPr>
        </p:nvSpPr>
        <p:spPr>
          <a:xfrm>
            <a:off x="402336"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ext Placeholder 10"/>
          <p:cNvSpPr>
            <a:spLocks noGrp="1"/>
          </p:cNvSpPr>
          <p:nvPr>
            <p:ph type="body" sz="quarter" idx="17"/>
          </p:nvPr>
        </p:nvSpPr>
        <p:spPr>
          <a:xfrm>
            <a:off x="4736592" y="4251960"/>
            <a:ext cx="4005072" cy="2048256"/>
          </a:xfrm>
        </p:spPr>
        <p:txBody>
          <a:bodyPr/>
          <a:lstStyle>
            <a:lvl1pPr marL="0" indent="0">
              <a:defRPr sz="20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2336" y="3044952"/>
            <a:ext cx="4005072" cy="3246120"/>
          </a:xfrm>
        </p:spPr>
        <p:txBody>
          <a:bodyPr/>
          <a:lstStyle>
            <a:lvl1pPr marL="0" indent="0">
              <a:defRPr sz="2000">
                <a:solidFill>
                  <a:schemeClr val="tx1"/>
                </a:solidFill>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402336" y="411480"/>
            <a:ext cx="8339328" cy="365760"/>
          </a:xfrm>
          <a:prstGeom prst="rect">
            <a:avLst/>
          </a:prstGeom>
        </p:spPr>
        <p:txBody>
          <a:bodyPr/>
          <a:lstStyle>
            <a:lvl1pPr>
              <a:defRPr sz="2400"/>
            </a:lvl1pPr>
          </a:lstStyle>
          <a:p>
            <a:r>
              <a:rPr lang="en-US" dirty="0" smtClean="0"/>
              <a:t>Click to edit Master title style</a:t>
            </a:r>
            <a:endParaRPr lang="en-US" dirty="0"/>
          </a:p>
        </p:txBody>
      </p:sp>
      <p:sp>
        <p:nvSpPr>
          <p:cNvPr id="6" name="Text Placeholder 10"/>
          <p:cNvSpPr>
            <a:spLocks noGrp="1"/>
          </p:cNvSpPr>
          <p:nvPr>
            <p:ph type="body" sz="quarter" idx="14"/>
          </p:nvPr>
        </p:nvSpPr>
        <p:spPr>
          <a:xfrm>
            <a:off x="4736592" y="3044952"/>
            <a:ext cx="4005072" cy="3246120"/>
          </a:xfrm>
        </p:spPr>
        <p:txBody>
          <a:bodyPr/>
          <a:lstStyle>
            <a:lvl1pPr marL="0" indent="0">
              <a:defRPr sz="2000">
                <a:latin typeface="Arial" pitchFamily="34" charset="0"/>
                <a:cs typeface="Arial" pitchFamily="34" charset="0"/>
              </a:defRPr>
            </a:lvl1pPr>
            <a:lvl2pPr>
              <a:defRPr sz="1800">
                <a:latin typeface="Arial" pitchFamily="34" charset="0"/>
                <a:cs typeface="Arial" pitchFamily="34" charset="0"/>
              </a:defRPr>
            </a:lvl2pPr>
            <a:lvl3pPr>
              <a:defRPr sz="1800">
                <a:latin typeface="Arial" pitchFamily="34" charset="0"/>
                <a:cs typeface="Arial" pitchFamily="34" charset="0"/>
              </a:defRPr>
            </a:lvl3pPr>
            <a:lvl4pPr>
              <a:defRPr sz="1800">
                <a:latin typeface="Arial" pitchFamily="34" charset="0"/>
                <a:cs typeface="Arial" pitchFamily="34" charset="0"/>
              </a:defRPr>
            </a:lvl4pPr>
            <a:lvl5pPr>
              <a:defRPr sz="16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506837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419558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407988"/>
            <a:ext cx="8337550" cy="365125"/>
          </a:xfrm>
        </p:spPr>
        <p:txBody>
          <a:bodyPr/>
          <a:lstStyle>
            <a:lvl1pPr>
              <a:defRPr sz="2400"/>
            </a:lvl1pPr>
          </a:lstStyle>
          <a:p>
            <a:r>
              <a:rPr lang="en-US" dirty="0" smtClean="0"/>
              <a:t>Click to edit Master title style</a:t>
            </a:r>
            <a:endParaRPr lang="en-US" dirty="0"/>
          </a:p>
        </p:txBody>
      </p:sp>
      <p:sp>
        <p:nvSpPr>
          <p:cNvPr id="3" name="Table Placeholder 2"/>
          <p:cNvSpPr>
            <a:spLocks noGrp="1"/>
          </p:cNvSpPr>
          <p:nvPr>
            <p:ph type="tbl" idx="1"/>
          </p:nvPr>
        </p:nvSpPr>
        <p:spPr>
          <a:xfrm>
            <a:off x="400050" y="1154113"/>
            <a:ext cx="8337550" cy="5135562"/>
          </a:xfrm>
        </p:spPr>
        <p:txBody>
          <a:bodyPr/>
          <a:lstStyle/>
          <a:p>
            <a:pPr lvl="0"/>
            <a:r>
              <a:rPr lang="en-US" noProof="0" dirty="0" smtClean="0"/>
              <a:t>Click icon to add table</a:t>
            </a:r>
          </a:p>
        </p:txBody>
      </p:sp>
    </p:spTree>
    <p:extLst>
      <p:ext uri="{BB962C8B-B14F-4D97-AF65-F5344CB8AC3E}">
        <p14:creationId xmlns:p14="http://schemas.microsoft.com/office/powerpoint/2010/main" val="41869183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HP_223"/>
          <p:cNvSpPr txBox="1">
            <a:spLocks/>
          </p:cNvSpPr>
          <p:nvPr userDrawn="1"/>
        </p:nvSpPr>
        <p:spPr bwMode="auto">
          <a:xfrm>
            <a:off x="3331066" y="1019224"/>
            <a:ext cx="4005072" cy="1193889"/>
          </a:xfrm>
          <a:prstGeom prst="rect">
            <a:avLst/>
          </a:prstGeom>
        </p:spPr>
        <p:txBody>
          <a:bodyPr/>
          <a:lstStyle/>
          <a:p>
            <a:pPr marL="227013" lvl="1" indent="-225425" fontAlgn="base">
              <a:lnSpc>
                <a:spcPct val="106000"/>
              </a:lnSpc>
              <a:spcBef>
                <a:spcPct val="40000"/>
              </a:spcBef>
              <a:spcAft>
                <a:spcPct val="0"/>
              </a:spcAft>
              <a:buClr>
                <a:srgbClr val="000000"/>
              </a:buClr>
              <a:buFont typeface="Wingdings 2" pitchFamily="18" charset="2"/>
              <a:buChar char="¡"/>
              <a:defRPr/>
            </a:pPr>
            <a:r>
              <a:rPr lang="en-US" dirty="0">
                <a:solidFill>
                  <a:srgbClr val="000000"/>
                </a:solidFill>
                <a:cs typeface="Arial" charset="0"/>
              </a:rPr>
              <a:t>Bullet</a:t>
            </a:r>
          </a:p>
          <a:p>
            <a:pPr marL="342900" indent="-342900" fontAlgn="base">
              <a:lnSpc>
                <a:spcPct val="106000"/>
              </a:lnSpc>
              <a:spcBef>
                <a:spcPct val="40000"/>
              </a:spcBef>
              <a:spcAft>
                <a:spcPct val="0"/>
              </a:spcAft>
              <a:buClr>
                <a:srgbClr val="000000"/>
              </a:buClr>
              <a:buSzPct val="80000"/>
              <a:buFont typeface="Wingdings" pitchFamily="2" charset="2"/>
              <a:buNone/>
              <a:defRPr/>
            </a:pPr>
            <a:endParaRPr lang="en-US" dirty="0">
              <a:solidFill>
                <a:srgbClr val="000000"/>
              </a:solidFill>
              <a:cs typeface="Arial" charset="0"/>
            </a:endParaRPr>
          </a:p>
        </p:txBody>
      </p:sp>
    </p:spTree>
    <p:extLst>
      <p:ext uri="{BB962C8B-B14F-4D97-AF65-F5344CB8AC3E}">
        <p14:creationId xmlns:p14="http://schemas.microsoft.com/office/powerpoint/2010/main" val="6445849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502000" y="1368000"/>
            <a:ext cx="4140000" cy="4140000"/>
          </a:xfrm>
          <a:prstGeom prst="ellipse">
            <a:avLst/>
          </a:prstGeom>
          <a:ln w="25400">
            <a:solidFill>
              <a:schemeClr val="accent1"/>
            </a:solidFill>
          </a:ln>
        </p:spPr>
        <p:txBody>
          <a:bodyPr lIns="108000" tIns="108000" rIns="108000" bIns="108000" anchor="ctr" anchorCtr="0">
            <a:normAutofit/>
          </a:bodyPr>
          <a:lstStyle>
            <a:lvl1pPr algn="ctr">
              <a:lnSpc>
                <a:spcPts val="42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smtClean="0"/>
              <a:t>Click to edit Master title style</a:t>
            </a:r>
            <a:endParaRPr lang="en-US" noProof="0" dirty="0"/>
          </a:p>
        </p:txBody>
      </p:sp>
      <p:sp>
        <p:nvSpPr>
          <p:cNvPr id="3" name="Subtitle 2"/>
          <p:cNvSpPr>
            <a:spLocks noGrp="1"/>
          </p:cNvSpPr>
          <p:nvPr>
            <p:ph type="subTitle" idx="1"/>
          </p:nvPr>
        </p:nvSpPr>
        <p:spPr bwMode="gray">
          <a:xfrm>
            <a:off x="376238" y="5864229"/>
            <a:ext cx="419576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5" name="Text Placeholder 4"/>
          <p:cNvSpPr>
            <a:spLocks noGrp="1"/>
          </p:cNvSpPr>
          <p:nvPr>
            <p:ph type="body" sz="quarter" idx="10"/>
          </p:nvPr>
        </p:nvSpPr>
        <p:spPr>
          <a:xfrm>
            <a:off x="376238" y="6381750"/>
            <a:ext cx="4195762" cy="298450"/>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smtClean="0"/>
              <a:t>Click to edit Master text styles</a:t>
            </a:r>
          </a:p>
        </p:txBody>
      </p:sp>
      <p:grpSp>
        <p:nvGrpSpPr>
          <p:cNvPr id="7" name="Group 6"/>
          <p:cNvGrpSpPr/>
          <p:nvPr userDrawn="1"/>
        </p:nvGrpSpPr>
        <p:grpSpPr>
          <a:xfrm>
            <a:off x="377991" y="378000"/>
            <a:ext cx="1620000" cy="307976"/>
            <a:chOff x="398463" y="404813"/>
            <a:chExt cx="1627187" cy="307976"/>
          </a:xfrm>
          <a:solidFill>
            <a:schemeClr val="tx1"/>
          </a:solidFill>
        </p:grpSpPr>
        <p:sp>
          <p:nvSpPr>
            <p:cNvPr id="8"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2"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3"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sp>
          <p:nvSpPr>
            <p:cNvPr id="1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white"/>
                </a:solidFill>
              </a:endParaRPr>
            </a:p>
          </p:txBody>
        </p:sp>
      </p:grpSp>
    </p:spTree>
    <p:custDataLst>
      <p:tags r:id="rId1"/>
    </p:custDataLst>
    <p:extLst>
      <p:ext uri="{BB962C8B-B14F-4D97-AF65-F5344CB8AC3E}">
        <p14:creationId xmlns:p14="http://schemas.microsoft.com/office/powerpoint/2010/main" val="161979449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image" Target="../media/image3.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3.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image" Target="../media/image1.pn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image" Target="../media/image3.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theme" Target="../theme/theme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7625815"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3699717" name="Text Box 5"/>
          <p:cNvSpPr txBox="1">
            <a:spLocks noChangeArrowheads="1"/>
          </p:cNvSpPr>
          <p:nvPr/>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rPr>
              <a:t>- </a:t>
            </a:r>
            <a:fld id="{485DE658-46E8-4DB4-9B7E-91C594B5C9FA}" type="slidenum">
              <a:rPr lang="en-US" sz="12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rPr>
              <a:t> -</a:t>
            </a:r>
          </a:p>
        </p:txBody>
      </p:sp>
      <p:sp>
        <p:nvSpPr>
          <p:cNvPr id="3699759" name="Line 47"/>
          <p:cNvSpPr>
            <a:spLocks noChangeShapeType="1"/>
          </p:cNvSpPr>
          <p:nvPr/>
        </p:nvSpPr>
        <p:spPr bwMode="invGray">
          <a:xfrm>
            <a:off x="401638" y="803275"/>
            <a:ext cx="8335962" cy="0"/>
          </a:xfrm>
          <a:prstGeom prst="line">
            <a:avLst/>
          </a:prstGeom>
          <a:noFill/>
          <a:ln w="28575">
            <a:solidFill>
              <a:schemeClr val="bg2"/>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pic>
        <p:nvPicPr>
          <p:cNvPr id="8" name="Picture 7"/>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726152" y="87630"/>
            <a:ext cx="1011448" cy="1005840"/>
          </a:xfrm>
          <a:prstGeom prst="rect">
            <a:avLst/>
          </a:prstGeom>
        </p:spPr>
      </p:pic>
      <p:pic>
        <p:nvPicPr>
          <p:cNvPr id="10" name="Group 6"/>
          <p:cNvPicPr>
            <a:picLocks noChangeArrowheads="1"/>
          </p:cNvPicPr>
          <p:nvPr userDrawn="1"/>
        </p:nvPicPr>
        <p:blipFill>
          <a:blip r:embed="rId32">
            <a:extLst>
              <a:ext uri="{28A0092B-C50C-407E-A947-70E740481C1C}">
                <a14:useLocalDpi xmlns:a14="http://schemas.microsoft.com/office/drawing/2010/main" val="0"/>
              </a:ext>
            </a:extLst>
          </a:blip>
          <a:srcRect r="-40" b="-1042"/>
          <a:stretch>
            <a:fillRect/>
          </a:stretch>
        </p:blipFill>
        <p:spPr bwMode="auto">
          <a:xfrm>
            <a:off x="400050" y="6574663"/>
            <a:ext cx="1014984" cy="19202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758" r:id="rId29"/>
  </p:sldLayoutIdLst>
  <p:timing>
    <p:tnLst>
      <p:par>
        <p:cTn id="1" dur="indefinite" restart="never" nodeType="tmRoot"/>
      </p:par>
    </p:tnLst>
  </p:timing>
  <p:txStyles>
    <p:titleStyle>
      <a:lvl1pPr algn="l" rtl="0" eaLnBrk="0" fontAlgn="base" hangingPunct="0">
        <a:spcBef>
          <a:spcPct val="0"/>
        </a:spcBef>
        <a:spcAft>
          <a:spcPct val="0"/>
        </a:spcAft>
        <a:defRPr sz="2400" b="1" i="0" u="none">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106000"/>
        </a:lnSpc>
        <a:spcBef>
          <a:spcPct val="40000"/>
        </a:spcBef>
        <a:spcAft>
          <a:spcPct val="0"/>
        </a:spcAft>
        <a:buClr>
          <a:schemeClr val="tx1"/>
        </a:buClr>
        <a:buSzPct val="80000"/>
        <a:buFont typeface="Wingdings" pitchFamily="2" charset="2"/>
        <a:buNone/>
        <a:defRPr sz="1800">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2" pitchFamily="18" charset="2"/>
        <a:buChar char="¡"/>
        <a:defRPr sz="1800" b="0" i="0" u="none">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6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6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699717" name="Text Box 5"/>
          <p:cNvSpPr txBox="1">
            <a:spLocks noChangeArrowheads="1"/>
          </p:cNvSpPr>
          <p:nvPr/>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cs typeface="Arial" charset="0"/>
              </a:rPr>
              <a:t>- </a:t>
            </a:r>
            <a:fld id="{E89F17DF-7329-4B49-A4AE-A64E3CE0CA1B}" type="slidenum">
              <a:rPr lang="en-US" sz="1200">
                <a:solidFill>
                  <a:srgbClr val="000000"/>
                </a:solidFill>
                <a:cs typeface="Arial" charset="0"/>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cs typeface="Arial" charset="0"/>
              </a:rPr>
              <a:t> -</a:t>
            </a:r>
          </a:p>
        </p:txBody>
      </p:sp>
      <p:sp>
        <p:nvSpPr>
          <p:cNvPr id="3699738" name="SHP_DOCTRACKER"/>
          <p:cNvSpPr txBox="1">
            <a:spLocks noChangeArrowheads="1"/>
          </p:cNvSpPr>
          <p:nvPr/>
        </p:nvSpPr>
        <p:spPr bwMode="gray">
          <a:xfrm rot="-5400000">
            <a:off x="8861425" y="6543675"/>
            <a:ext cx="422275" cy="66675"/>
          </a:xfrm>
          <a:prstGeom prst="rect">
            <a:avLst/>
          </a:prstGeom>
          <a:noFill/>
          <a:ln w="12700" algn="ctr">
            <a:noFill/>
            <a:miter lim="800000"/>
            <a:headEnd/>
            <a:tailEnd/>
          </a:ln>
          <a:effectLst/>
        </p:spPr>
        <p:txBody>
          <a:bodyPr wrap="none" lIns="0" tIns="0" rIns="0" bIns="0"/>
          <a:lstStyle/>
          <a:p>
            <a:pPr eaLnBrk="0" fontAlgn="base" hangingPunct="0">
              <a:lnSpc>
                <a:spcPct val="106000"/>
              </a:lnSpc>
              <a:spcBef>
                <a:spcPct val="0"/>
              </a:spcBef>
              <a:spcAft>
                <a:spcPct val="0"/>
              </a:spcAft>
              <a:defRPr/>
            </a:pPr>
            <a:r>
              <a:rPr lang="en-US" sz="400" dirty="0" smtClean="0">
                <a:solidFill>
                  <a:srgbClr val="AFAFAF"/>
                </a:solidFill>
                <a:cs typeface="Arial" charset="0"/>
              </a:rPr>
              <a:t>WVCPRBCOMPASS Project  - COMPASS Fundamentals Presentation-FINAL.pptx</a:t>
            </a:r>
            <a:endParaRPr lang="en-US" sz="400" dirty="0">
              <a:solidFill>
                <a:srgbClr val="AFAFAF"/>
              </a:solidFill>
              <a:cs typeface="Arial" charset="0"/>
            </a:endParaRPr>
          </a:p>
        </p:txBody>
      </p:sp>
      <p:sp>
        <p:nvSpPr>
          <p:cNvPr id="3699759" name="Line 47"/>
          <p:cNvSpPr>
            <a:spLocks noChangeShapeType="1"/>
          </p:cNvSpPr>
          <p:nvPr/>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cs typeface="Arial" charset="0"/>
            </a:endParaRPr>
          </a:p>
        </p:txBody>
      </p:sp>
      <p:pic>
        <p:nvPicPr>
          <p:cNvPr id="20488" name="Picture 50" descr="DEL_COL"/>
          <p:cNvPicPr>
            <a:picLocks noChangeArrowheads="1"/>
          </p:cNvPicPr>
          <p:nvPr/>
        </p:nvPicPr>
        <p:blipFill>
          <a:blip r:embed="rId32" cstate="print"/>
          <a:srcRect/>
          <a:stretch>
            <a:fillRect/>
          </a:stretch>
        </p:blipFill>
        <p:spPr bwMode="gray">
          <a:xfrm>
            <a:off x="395288" y="6616700"/>
            <a:ext cx="868362" cy="165100"/>
          </a:xfrm>
          <a:prstGeom prst="rect">
            <a:avLst/>
          </a:prstGeom>
          <a:noFill/>
          <a:ln w="9525">
            <a:noFill/>
            <a:miter lim="800000"/>
            <a:headEnd/>
            <a:tailEnd/>
          </a:ln>
        </p:spPr>
      </p:pic>
    </p:spTree>
    <p:extLst>
      <p:ext uri="{BB962C8B-B14F-4D97-AF65-F5344CB8AC3E}">
        <p14:creationId xmlns:p14="http://schemas.microsoft.com/office/powerpoint/2010/main" val="84584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Lst>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lnSpc>
          <a:spcPct val="106000"/>
        </a:lnSpc>
        <a:spcBef>
          <a:spcPct val="40000"/>
        </a:spcBef>
        <a:spcAft>
          <a:spcPct val="0"/>
        </a:spcAft>
        <a:buClr>
          <a:schemeClr val="tx1"/>
        </a:buClr>
        <a:buSzPct val="80000"/>
        <a:buFont typeface="Wingdings" pitchFamily="2" charset="2"/>
        <a:defRPr sz="2000">
          <a:solidFill>
            <a:schemeClr val="tx1"/>
          </a:solidFill>
          <a:latin typeface="+mn-lt"/>
          <a:ea typeface="+mn-ea"/>
          <a:cs typeface="+mn-cs"/>
        </a:defRPr>
      </a:lvl1pPr>
      <a:lvl2pPr marL="227013" indent="-225425" algn="l" rtl="0" eaLnBrk="1" fontAlgn="base" hangingPunct="1">
        <a:lnSpc>
          <a:spcPct val="106000"/>
        </a:lnSpc>
        <a:spcBef>
          <a:spcPct val="40000"/>
        </a:spcBef>
        <a:spcAft>
          <a:spcPct val="0"/>
        </a:spcAft>
        <a:buClr>
          <a:schemeClr val="tx1"/>
        </a:buClr>
        <a:buFont typeface="Wingdings 2" pitchFamily="18" charset="2"/>
        <a:buChar char="¡"/>
        <a:defRPr sz="2000">
          <a:solidFill>
            <a:schemeClr val="tx1"/>
          </a:solidFill>
          <a:latin typeface="+mn-lt"/>
        </a:defRPr>
      </a:lvl2pPr>
      <a:lvl3pPr marL="457200" indent="-228600" algn="l" rtl="0" eaLnBrk="1" fontAlgn="base" hangingPunct="1">
        <a:lnSpc>
          <a:spcPct val="106000"/>
        </a:lnSpc>
        <a:spcBef>
          <a:spcPct val="20000"/>
        </a:spcBef>
        <a:spcAft>
          <a:spcPct val="0"/>
        </a:spcAft>
        <a:buClr>
          <a:schemeClr val="tx1"/>
        </a:buClr>
        <a:buFont typeface="Arial" charset="0"/>
        <a:buChar char="–"/>
        <a:defRPr>
          <a:solidFill>
            <a:schemeClr val="tx1"/>
          </a:solidFill>
          <a:latin typeface="+mn-lt"/>
        </a:defRPr>
      </a:lvl3pPr>
      <a:lvl4pPr marL="681038" indent="-222250" algn="l" rtl="0" eaLnBrk="1" fontAlgn="base" hangingPunct="1">
        <a:lnSpc>
          <a:spcPct val="106000"/>
        </a:lnSpc>
        <a:spcBef>
          <a:spcPct val="20000"/>
        </a:spcBef>
        <a:spcAft>
          <a:spcPct val="0"/>
        </a:spcAft>
        <a:buClr>
          <a:schemeClr val="tx1"/>
        </a:buClr>
        <a:buChar char="•"/>
        <a:defRPr>
          <a:solidFill>
            <a:schemeClr val="tx1"/>
          </a:solidFill>
          <a:latin typeface="+mn-lt"/>
        </a:defRPr>
      </a:lvl4pPr>
      <a:lvl5pPr marL="1722438" indent="-236538" algn="l" rtl="0" eaLnBrk="1" fontAlgn="base" hangingPunct="1">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699717" name="Text Box 5"/>
          <p:cNvSpPr txBox="1">
            <a:spLocks noChangeArrowheads="1"/>
          </p:cNvSpPr>
          <p:nvPr/>
        </p:nvSpPr>
        <p:spPr bwMode="invGray">
          <a:xfrm>
            <a:off x="4517489" y="6707431"/>
            <a:ext cx="110608" cy="106119"/>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2776"/>
              </a:buClr>
              <a:buSzPct val="65000"/>
              <a:buFont typeface="Wingdings" pitchFamily="2" charset="2"/>
              <a:buNone/>
              <a:defRPr/>
            </a:pPr>
            <a:fld id="{E89F17DF-7329-4B49-A4AE-A64E3CE0CA1B}" type="slidenum">
              <a:rPr lang="en-US" sz="700" smtClean="0">
                <a:solidFill>
                  <a:srgbClr val="002776"/>
                </a:solidFill>
                <a:cs typeface="Arial" charset="0"/>
              </a:rPr>
              <a:pPr algn="ctr" eaLnBrk="0" fontAlgn="base" hangingPunct="0">
                <a:lnSpc>
                  <a:spcPct val="106000"/>
                </a:lnSpc>
                <a:spcBef>
                  <a:spcPct val="0"/>
                </a:spcBef>
                <a:spcAft>
                  <a:spcPct val="0"/>
                </a:spcAft>
                <a:buClr>
                  <a:srgbClr val="002776"/>
                </a:buClr>
                <a:buSzPct val="65000"/>
                <a:buFont typeface="Wingdings" pitchFamily="2" charset="2"/>
                <a:buNone/>
                <a:defRPr/>
              </a:pPr>
              <a:t>‹#›</a:t>
            </a:fld>
            <a:endParaRPr lang="en-US" sz="1200" dirty="0">
              <a:solidFill>
                <a:srgbClr val="002776"/>
              </a:solidFill>
              <a:cs typeface="Arial" charset="0"/>
            </a:endParaRPr>
          </a:p>
        </p:txBody>
      </p:sp>
      <p:sp>
        <p:nvSpPr>
          <p:cNvPr id="3699759" name="Line 47"/>
          <p:cNvSpPr>
            <a:spLocks noChangeShapeType="1"/>
          </p:cNvSpPr>
          <p:nvPr/>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2776"/>
              </a:solidFill>
              <a:cs typeface="Arial" charset="0"/>
            </a:endParaRPr>
          </a:p>
        </p:txBody>
      </p:sp>
    </p:spTree>
    <p:extLst>
      <p:ext uri="{BB962C8B-B14F-4D97-AF65-F5344CB8AC3E}">
        <p14:creationId xmlns:p14="http://schemas.microsoft.com/office/powerpoint/2010/main" val="37333284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1" fontAlgn="base" hangingPunct="1">
        <a:lnSpc>
          <a:spcPct val="106000"/>
        </a:lnSpc>
        <a:spcBef>
          <a:spcPct val="40000"/>
        </a:spcBef>
        <a:spcAft>
          <a:spcPct val="0"/>
        </a:spcAft>
        <a:buClr>
          <a:schemeClr val="tx1"/>
        </a:buClr>
        <a:buSzPct val="80000"/>
        <a:buFont typeface="Wingdings" pitchFamily="2" charset="2"/>
        <a:defRPr sz="2000">
          <a:solidFill>
            <a:schemeClr val="tx1"/>
          </a:solidFill>
          <a:latin typeface="+mn-lt"/>
          <a:ea typeface="+mn-ea"/>
          <a:cs typeface="+mn-cs"/>
        </a:defRPr>
      </a:lvl1pPr>
      <a:lvl2pPr marL="227013" indent="-225425" algn="l" rtl="0" eaLnBrk="1" fontAlgn="base" hangingPunct="1">
        <a:lnSpc>
          <a:spcPct val="106000"/>
        </a:lnSpc>
        <a:spcBef>
          <a:spcPct val="40000"/>
        </a:spcBef>
        <a:spcAft>
          <a:spcPct val="0"/>
        </a:spcAft>
        <a:buClr>
          <a:schemeClr val="tx1"/>
        </a:buClr>
        <a:buFont typeface="Arial" pitchFamily="34" charset="0"/>
        <a:buChar char="•"/>
        <a:defRPr sz="2000">
          <a:solidFill>
            <a:schemeClr val="tx1"/>
          </a:solidFill>
          <a:latin typeface="+mn-lt"/>
        </a:defRPr>
      </a:lvl2pPr>
      <a:lvl3pPr marL="457200" indent="-228600" algn="l" rtl="0" eaLnBrk="1" fontAlgn="base" hangingPunct="1">
        <a:lnSpc>
          <a:spcPct val="106000"/>
        </a:lnSpc>
        <a:spcBef>
          <a:spcPct val="20000"/>
        </a:spcBef>
        <a:spcAft>
          <a:spcPct val="0"/>
        </a:spcAft>
        <a:buClr>
          <a:schemeClr val="tx1"/>
        </a:buClr>
        <a:buFont typeface="Arial" charset="0"/>
        <a:buChar char="–"/>
        <a:defRPr>
          <a:solidFill>
            <a:schemeClr val="tx1"/>
          </a:solidFill>
          <a:latin typeface="+mn-lt"/>
        </a:defRPr>
      </a:lvl3pPr>
      <a:lvl4pPr marL="681038" indent="-222250" algn="l" rtl="0" eaLnBrk="1" fontAlgn="base" hangingPunct="1">
        <a:lnSpc>
          <a:spcPct val="106000"/>
        </a:lnSpc>
        <a:spcBef>
          <a:spcPct val="20000"/>
        </a:spcBef>
        <a:spcAft>
          <a:spcPct val="0"/>
        </a:spcAft>
        <a:buClr>
          <a:schemeClr val="tx1"/>
        </a:buClr>
        <a:buChar char="•"/>
        <a:defRPr>
          <a:solidFill>
            <a:schemeClr val="tx1"/>
          </a:solidFill>
          <a:latin typeface="+mn-lt"/>
        </a:defRPr>
      </a:lvl4pPr>
      <a:lvl5pPr marL="912813" indent="-236538" algn="l" rtl="0" eaLnBrk="1" fontAlgn="base" hangingPunct="1">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Pr>
        <a:solidFill>
          <a:schemeClr val="bg1"/>
        </a:solidFill>
        <a:effectLst/>
      </p:bgPr>
    </p:bg>
    <p:spTree>
      <p:nvGrpSpPr>
        <p:cNvPr id="1" name=""/>
        <p:cNvGrpSpPr/>
        <p:nvPr/>
      </p:nvGrpSpPr>
      <p:grpSpPr>
        <a:xfrm>
          <a:off x="0" y="0"/>
          <a:ext cx="0" cy="0"/>
          <a:chOff x="0" y="0"/>
          <a:chExt cx="0" cy="0"/>
        </a:xfrm>
      </p:grpSpPr>
      <p:sp>
        <p:nvSpPr>
          <p:cNvPr id="20482" name="MSTSHP_01"/>
          <p:cNvSpPr>
            <a:spLocks noGrp="1" noChangeArrowheads="1"/>
          </p:cNvSpPr>
          <p:nvPr>
            <p:ph type="title"/>
          </p:nvPr>
        </p:nvSpPr>
        <p:spPr bwMode="invGray">
          <a:xfrm>
            <a:off x="400050" y="407988"/>
            <a:ext cx="833755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dirty="0" smtClean="0"/>
              <a:t>Click to edit Master title style</a:t>
            </a:r>
          </a:p>
        </p:txBody>
      </p:sp>
      <p:sp>
        <p:nvSpPr>
          <p:cNvPr id="20483" name="MSTSHP_02"/>
          <p:cNvSpPr>
            <a:spLocks noGrp="1" noChangeArrowheads="1"/>
          </p:cNvSpPr>
          <p:nvPr>
            <p:ph type="body" idx="1"/>
          </p:nvPr>
        </p:nvSpPr>
        <p:spPr bwMode="invGray">
          <a:xfrm>
            <a:off x="400050" y="1154113"/>
            <a:ext cx="8337550" cy="51355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3699717" name="Text Box 5"/>
          <p:cNvSpPr txBox="1">
            <a:spLocks noChangeArrowheads="1"/>
          </p:cNvSpPr>
          <p:nvPr/>
        </p:nvSpPr>
        <p:spPr bwMode="invGray">
          <a:xfrm>
            <a:off x="4386263" y="6619875"/>
            <a:ext cx="373062" cy="193675"/>
          </a:xfrm>
          <a:prstGeom prst="rect">
            <a:avLst/>
          </a:prstGeom>
          <a:noFill/>
          <a:ln w="12700">
            <a:noFill/>
            <a:miter lim="800000"/>
            <a:headEnd/>
            <a:tailEnd/>
          </a:ln>
          <a:effectLst>
            <a:prstShdw prst="shdw17" dist="17961" dir="2700000">
              <a:srgbClr val="DDDDDD">
                <a:gamma/>
                <a:shade val="60000"/>
                <a:invGamma/>
              </a:srgbClr>
            </a:prstShdw>
          </a:effectLst>
        </p:spPr>
        <p:txBody>
          <a:bodyPr wrap="none" lIns="0" tIns="0" rIns="0" bIns="0" anchor="b" anchorCtr="1">
            <a:spAutoFit/>
          </a:bodyPr>
          <a:lstStyle/>
          <a:p>
            <a:pPr algn="ctr" eaLnBrk="0" fontAlgn="base" hangingPunct="0">
              <a:lnSpc>
                <a:spcPct val="106000"/>
              </a:lnSpc>
              <a:spcBef>
                <a:spcPct val="0"/>
              </a:spcBef>
              <a:spcAft>
                <a:spcPct val="0"/>
              </a:spcAft>
              <a:buClr>
                <a:srgbClr val="000000"/>
              </a:buClr>
              <a:buSzPct val="65000"/>
              <a:buFont typeface="Wingdings" pitchFamily="2" charset="2"/>
              <a:buNone/>
              <a:defRPr/>
            </a:pPr>
            <a:r>
              <a:rPr lang="en-US" sz="1200" dirty="0">
                <a:solidFill>
                  <a:srgbClr val="000000"/>
                </a:solidFill>
              </a:rPr>
              <a:t>- </a:t>
            </a:r>
            <a:fld id="{485DE658-46E8-4DB4-9B7E-91C594B5C9FA}" type="slidenum">
              <a:rPr lang="en-US" sz="1200">
                <a:solidFill>
                  <a:srgbClr val="000000"/>
                </a:solidFill>
              </a:rPr>
              <a:pPr algn="ctr" eaLnBrk="0" fontAlgn="base" hangingPunct="0">
                <a:lnSpc>
                  <a:spcPct val="106000"/>
                </a:lnSpc>
                <a:spcBef>
                  <a:spcPct val="0"/>
                </a:spcBef>
                <a:spcAft>
                  <a:spcPct val="0"/>
                </a:spcAft>
                <a:buClr>
                  <a:srgbClr val="000000"/>
                </a:buClr>
                <a:buSzPct val="65000"/>
                <a:buFont typeface="Wingdings" pitchFamily="2" charset="2"/>
                <a:buNone/>
                <a:defRPr/>
              </a:pPr>
              <a:t>‹#›</a:t>
            </a:fld>
            <a:r>
              <a:rPr lang="en-US" sz="1200" dirty="0">
                <a:solidFill>
                  <a:srgbClr val="000000"/>
                </a:solidFill>
              </a:rPr>
              <a:t> -</a:t>
            </a:r>
          </a:p>
        </p:txBody>
      </p:sp>
      <p:sp>
        <p:nvSpPr>
          <p:cNvPr id="3699759" name="Line 47"/>
          <p:cNvSpPr>
            <a:spLocks noChangeShapeType="1"/>
          </p:cNvSpPr>
          <p:nvPr/>
        </p:nvSpPr>
        <p:spPr bwMode="invGray">
          <a:xfrm>
            <a:off x="401638" y="803275"/>
            <a:ext cx="8335962" cy="0"/>
          </a:xfrm>
          <a:prstGeom prst="line">
            <a:avLst/>
          </a:prstGeom>
          <a:noFill/>
          <a:ln w="28575">
            <a:solidFill>
              <a:schemeClr val="accent1"/>
            </a:solidFill>
            <a:round/>
            <a:headEnd/>
            <a:tailEnd/>
          </a:ln>
          <a:effectLst/>
        </p:spPr>
        <p:txBody>
          <a:bodyPr wrap="none" anchor="ctr"/>
          <a:lstStyle/>
          <a:p>
            <a:pPr fontAlgn="base">
              <a:lnSpc>
                <a:spcPct val="106000"/>
              </a:lnSpc>
              <a:spcBef>
                <a:spcPct val="0"/>
              </a:spcBef>
              <a:spcAft>
                <a:spcPct val="0"/>
              </a:spcAft>
              <a:buFont typeface="Wingdings 2" pitchFamily="18" charset="2"/>
              <a:buNone/>
              <a:defRPr/>
            </a:pPr>
            <a:endParaRPr lang="en-US" sz="2400" dirty="0">
              <a:solidFill>
                <a:srgbClr val="000000"/>
              </a:solidFill>
            </a:endParaRPr>
          </a:p>
        </p:txBody>
      </p:sp>
      <p:pic>
        <p:nvPicPr>
          <p:cNvPr id="20488" name="Picture 50" descr="DEL_COL"/>
          <p:cNvPicPr>
            <a:picLocks noChangeArrowheads="1"/>
          </p:cNvPicPr>
          <p:nvPr/>
        </p:nvPicPr>
        <p:blipFill>
          <a:blip r:embed="rId32" cstate="print"/>
          <a:srcRect/>
          <a:stretch>
            <a:fillRect/>
          </a:stretch>
        </p:blipFill>
        <p:spPr bwMode="gray">
          <a:xfrm>
            <a:off x="395288" y="6616700"/>
            <a:ext cx="868362" cy="165100"/>
          </a:xfrm>
          <a:prstGeom prst="rect">
            <a:avLst/>
          </a:prstGeom>
          <a:noFill/>
          <a:ln w="9525">
            <a:noFill/>
            <a:miter lim="800000"/>
            <a:headEnd/>
            <a:tailEnd/>
          </a:ln>
        </p:spPr>
      </p:pic>
      <p:pic>
        <p:nvPicPr>
          <p:cNvPr id="8" name="Picture 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726152" y="87630"/>
            <a:ext cx="1011448" cy="1005840"/>
          </a:xfrm>
          <a:prstGeom prst="rect">
            <a:avLst/>
          </a:prstGeom>
        </p:spPr>
      </p:pic>
    </p:spTree>
    <p:extLst>
      <p:ext uri="{BB962C8B-B14F-4D97-AF65-F5344CB8AC3E}">
        <p14:creationId xmlns:p14="http://schemas.microsoft.com/office/powerpoint/2010/main" val="16702846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9" r:id="rId30"/>
  </p:sldLayoutIdLst>
  <p:timing>
    <p:tnLst>
      <p:par>
        <p:cTn id="1" dur="indefinite" restart="never" nodeType="tmRoot"/>
      </p:par>
    </p:tnLst>
  </p:timing>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342900" indent="-342900" algn="l" rtl="0" eaLnBrk="0" fontAlgn="base" hangingPunct="0">
        <a:lnSpc>
          <a:spcPct val="106000"/>
        </a:lnSpc>
        <a:spcBef>
          <a:spcPct val="40000"/>
        </a:spcBef>
        <a:spcAft>
          <a:spcPct val="0"/>
        </a:spcAft>
        <a:buClr>
          <a:schemeClr val="tx1"/>
        </a:buClr>
        <a:buSzPct val="80000"/>
        <a:buFont typeface="Wingdings" pitchFamily="2" charset="2"/>
        <a:buNone/>
        <a:defRPr sz="1800">
          <a:solidFill>
            <a:schemeClr val="tx1"/>
          </a:solidFill>
          <a:latin typeface="+mn-lt"/>
          <a:ea typeface="+mn-ea"/>
          <a:cs typeface="+mn-cs"/>
        </a:defRPr>
      </a:lvl1pPr>
      <a:lvl2pPr marL="227013" indent="-225425" algn="l" rtl="0" eaLnBrk="0" fontAlgn="base" hangingPunct="0">
        <a:lnSpc>
          <a:spcPct val="106000"/>
        </a:lnSpc>
        <a:spcBef>
          <a:spcPct val="40000"/>
        </a:spcBef>
        <a:spcAft>
          <a:spcPct val="0"/>
        </a:spcAft>
        <a:buClr>
          <a:schemeClr val="tx1"/>
        </a:buClr>
        <a:buFont typeface="Wingdings 2" pitchFamily="18" charset="2"/>
        <a:buChar char="¡"/>
        <a:defRPr sz="1800">
          <a:solidFill>
            <a:schemeClr val="tx1"/>
          </a:solidFill>
          <a:latin typeface="+mn-lt"/>
        </a:defRPr>
      </a:lvl2pPr>
      <a:lvl3pPr marL="457200" indent="-228600" algn="l" rtl="0" eaLnBrk="0" fontAlgn="base" hangingPunct="0">
        <a:lnSpc>
          <a:spcPct val="106000"/>
        </a:lnSpc>
        <a:spcBef>
          <a:spcPct val="20000"/>
        </a:spcBef>
        <a:spcAft>
          <a:spcPct val="0"/>
        </a:spcAft>
        <a:buClr>
          <a:schemeClr val="tx1"/>
        </a:buClr>
        <a:buFont typeface="Arial" charset="0"/>
        <a:buChar char="–"/>
        <a:defRPr sz="1600">
          <a:solidFill>
            <a:schemeClr val="tx1"/>
          </a:solidFill>
          <a:latin typeface="+mn-lt"/>
        </a:defRPr>
      </a:lvl3pPr>
      <a:lvl4pPr marL="681038" indent="-222250" algn="l" rtl="0" eaLnBrk="0" fontAlgn="base" hangingPunct="0">
        <a:lnSpc>
          <a:spcPct val="106000"/>
        </a:lnSpc>
        <a:spcBef>
          <a:spcPct val="20000"/>
        </a:spcBef>
        <a:spcAft>
          <a:spcPct val="0"/>
        </a:spcAft>
        <a:buClr>
          <a:schemeClr val="tx1"/>
        </a:buClr>
        <a:buChar char="•"/>
        <a:defRPr sz="1600">
          <a:solidFill>
            <a:schemeClr val="tx1"/>
          </a:solidFill>
          <a:latin typeface="+mn-lt"/>
        </a:defRPr>
      </a:lvl4pPr>
      <a:lvl5pPr marL="1722438" indent="-236538" algn="l" rtl="0" eaLnBrk="0" fontAlgn="base" hangingPunct="0">
        <a:spcBef>
          <a:spcPct val="20000"/>
        </a:spcBef>
        <a:spcAft>
          <a:spcPct val="0"/>
        </a:spcAft>
        <a:buClr>
          <a:schemeClr val="tx1"/>
        </a:buClr>
        <a:buChar char="–"/>
        <a:defRPr sz="1200">
          <a:solidFill>
            <a:schemeClr val="tx1"/>
          </a:solidFill>
          <a:latin typeface="+mn-lt"/>
        </a:defRPr>
      </a:lvl5pPr>
      <a:lvl6pPr marL="2179638" indent="-236538" algn="l" rtl="0" eaLnBrk="1" fontAlgn="base" hangingPunct="1">
        <a:spcBef>
          <a:spcPct val="20000"/>
        </a:spcBef>
        <a:spcAft>
          <a:spcPct val="0"/>
        </a:spcAft>
        <a:buClr>
          <a:schemeClr val="tx1"/>
        </a:buClr>
        <a:buChar char="–"/>
        <a:defRPr sz="1200">
          <a:solidFill>
            <a:schemeClr val="tx1"/>
          </a:solidFill>
          <a:latin typeface="+mn-lt"/>
        </a:defRPr>
      </a:lvl6pPr>
      <a:lvl7pPr marL="2636838" indent="-236538" algn="l" rtl="0" eaLnBrk="1" fontAlgn="base" hangingPunct="1">
        <a:spcBef>
          <a:spcPct val="20000"/>
        </a:spcBef>
        <a:spcAft>
          <a:spcPct val="0"/>
        </a:spcAft>
        <a:buClr>
          <a:schemeClr val="tx1"/>
        </a:buClr>
        <a:buChar char="–"/>
        <a:defRPr sz="1200">
          <a:solidFill>
            <a:schemeClr val="tx1"/>
          </a:solidFill>
          <a:latin typeface="+mn-lt"/>
        </a:defRPr>
      </a:lvl7pPr>
      <a:lvl8pPr marL="3094038" indent="-236538" algn="l" rtl="0" eaLnBrk="1" fontAlgn="base" hangingPunct="1">
        <a:spcBef>
          <a:spcPct val="20000"/>
        </a:spcBef>
        <a:spcAft>
          <a:spcPct val="0"/>
        </a:spcAft>
        <a:buClr>
          <a:schemeClr val="tx1"/>
        </a:buClr>
        <a:buChar char="–"/>
        <a:defRPr sz="1200">
          <a:solidFill>
            <a:schemeClr val="tx1"/>
          </a:solidFill>
          <a:latin typeface="+mn-lt"/>
        </a:defRPr>
      </a:lvl8pPr>
      <a:lvl9pPr marL="3551238" indent="-236538" algn="l" rtl="0" eaLnBrk="1" fontAlgn="base" hangingPunct="1">
        <a:spcBef>
          <a:spcPct val="20000"/>
        </a:spcBef>
        <a:spcAft>
          <a:spcPct val="0"/>
        </a:spcAft>
        <a:buClr>
          <a:schemeClr val="tx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4.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28.png"/><Relationship Id="rId4" Type="http://schemas.openxmlformats.org/officeDocument/2006/relationships/hyperlink" Target="../ESS%20WBT%20Final/Employee%20Classification%20Enter%20Online.mp4"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hyperlink" Target="../ESS%20WBT%20Final/Submit%20Contributions%20enter%20Online%20v2.mp4"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hyperlink" Target="../ESS%20WBT%20Final/Employment%20Classification%20and%20Contributions.mp4"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hyperlink" Target="../ESS%20WBT%20Final/Retirement%20and%20Refund%20Certification.mp4"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2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4800" y="317499"/>
            <a:ext cx="8462963" cy="6111875"/>
            <a:chOff x="304800" y="317499"/>
            <a:chExt cx="8462963" cy="6111875"/>
          </a:xfrm>
        </p:grpSpPr>
        <p:sp>
          <p:nvSpPr>
            <p:cNvPr id="5" name="SHP_165"/>
            <p:cNvSpPr>
              <a:spLocks noChangeArrowheads="1"/>
            </p:cNvSpPr>
            <p:nvPr/>
          </p:nvSpPr>
          <p:spPr bwMode="auto">
            <a:xfrm>
              <a:off x="304800" y="317499"/>
              <a:ext cx="8462963" cy="6111875"/>
            </a:xfrm>
            <a:prstGeom prst="rect">
              <a:avLst/>
            </a:prstGeom>
            <a:noFill/>
            <a:ln w="19050" algn="ctr">
              <a:solidFill>
                <a:srgbClr val="374A6A"/>
              </a:solidFill>
              <a:miter lim="800000"/>
              <a:headEnd/>
              <a:tailEnd/>
            </a:ln>
          </p:spPr>
          <p:txBody>
            <a:bodyPr lIns="90000" tIns="90000" rIns="90000" bIns="90000" anchor="ctr"/>
            <a:lstStyle/>
            <a:p>
              <a:pPr marL="119063" indent="-119063" eaLnBrk="0" fontAlgn="base" hangingPunct="0">
                <a:spcBef>
                  <a:spcPct val="50000"/>
                </a:spcBef>
                <a:spcAft>
                  <a:spcPct val="0"/>
                </a:spcAft>
              </a:pPr>
              <a:endParaRPr lang="en-US" sz="1100" b="1" dirty="0">
                <a:solidFill>
                  <a:srgbClr val="000000"/>
                </a:solidFill>
              </a:endParaRPr>
            </a:p>
          </p:txBody>
        </p:sp>
        <p:sp>
          <p:nvSpPr>
            <p:cNvPr id="7" name="TextBox 6"/>
            <p:cNvSpPr txBox="1"/>
            <p:nvPr/>
          </p:nvSpPr>
          <p:spPr bwMode="auto">
            <a:xfrm>
              <a:off x="376238" y="3901629"/>
              <a:ext cx="6100762" cy="875368"/>
            </a:xfrm>
            <a:prstGeom prst="rect">
              <a:avLst/>
            </a:prstGeom>
          </p:spPr>
          <p:txBody>
            <a:bodyPr wrap="square" rtlCol="0">
              <a:spAutoFit/>
            </a:bodyPr>
            <a:lstStyle/>
            <a:p>
              <a:pPr indent="1588" fontAlgn="base">
                <a:lnSpc>
                  <a:spcPct val="106000"/>
                </a:lnSpc>
                <a:spcBef>
                  <a:spcPct val="40000"/>
                </a:spcBef>
                <a:spcAft>
                  <a:spcPct val="0"/>
                </a:spcAft>
                <a:buClr>
                  <a:srgbClr val="000000"/>
                </a:buClr>
              </a:pPr>
              <a:r>
                <a:rPr lang="en-US" sz="2400" b="1" dirty="0" smtClean="0">
                  <a:solidFill>
                    <a:srgbClr val="046A38"/>
                  </a:solidFill>
                  <a:cs typeface="Arial" charset="0"/>
                </a:rPr>
                <a:t>Employer Self Service (ESS) – Participating Employers Training </a:t>
              </a:r>
              <a:endParaRPr lang="en-US" sz="2400" b="1" dirty="0">
                <a:solidFill>
                  <a:srgbClr val="046A38"/>
                </a:solidFill>
                <a:cs typeface="Arial"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373999"/>
              <a:ext cx="1291161" cy="128400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6616" y="5029200"/>
              <a:ext cx="4657345" cy="1005840"/>
            </a:xfrm>
            <a:prstGeom prst="rect">
              <a:avLst/>
            </a:prstGeom>
          </p:spPr>
        </p:pic>
        <p:sp>
          <p:nvSpPr>
            <p:cNvPr id="13" name="TextBox 12"/>
            <p:cNvSpPr txBox="1"/>
            <p:nvPr/>
          </p:nvSpPr>
          <p:spPr bwMode="auto">
            <a:xfrm>
              <a:off x="304800" y="2144899"/>
              <a:ext cx="8086724" cy="1090940"/>
            </a:xfrm>
            <a:prstGeom prst="rect">
              <a:avLst/>
            </a:prstGeom>
          </p:spPr>
          <p:txBody>
            <a:bodyPr wrap="square" rtlCol="0">
              <a:spAutoFit/>
            </a:bodyPr>
            <a:lstStyle/>
            <a:p>
              <a:pPr indent="1588" fontAlgn="base">
                <a:lnSpc>
                  <a:spcPct val="106000"/>
                </a:lnSpc>
                <a:spcBef>
                  <a:spcPct val="40000"/>
                </a:spcBef>
                <a:spcAft>
                  <a:spcPct val="0"/>
                </a:spcAft>
                <a:buClr>
                  <a:srgbClr val="000000"/>
                </a:buClr>
              </a:pPr>
              <a:r>
                <a:rPr lang="en-US" sz="3200" dirty="0" smtClean="0">
                  <a:solidFill>
                    <a:srgbClr val="012169"/>
                  </a:solidFill>
                  <a:cs typeface="Arial" charset="0"/>
                </a:rPr>
                <a:t>West Virginia Consolidated Public Retirement Board</a:t>
              </a:r>
              <a:endParaRPr lang="en-US" sz="3200" dirty="0">
                <a:solidFill>
                  <a:srgbClr val="012169"/>
                </a:solidFill>
                <a:cs typeface="Arial" charset="0"/>
              </a:endParaRPr>
            </a:p>
          </p:txBody>
        </p:sp>
      </p:grpSp>
    </p:spTree>
    <p:custDataLst>
      <p:tags r:id="rId1"/>
    </p:custDataLst>
    <p:extLst>
      <p:ext uri="{BB962C8B-B14F-4D97-AF65-F5344CB8AC3E}">
        <p14:creationId xmlns:p14="http://schemas.microsoft.com/office/powerpoint/2010/main" val="3318714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197225" y="914400"/>
            <a:ext cx="2743200" cy="1371600"/>
          </a:xfrm>
          <a:prstGeom prst="roundRect">
            <a:avLst>
              <a:gd name="adj" fmla="val 10178"/>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algn="ctr" eaLnBrk="0" hangingPunct="0">
              <a:defRPr/>
            </a:pPr>
            <a:r>
              <a:rPr lang="en-US" sz="1400" b="1" kern="0" dirty="0" smtClean="0">
                <a:cs typeface="Arial" charset="0"/>
              </a:rPr>
              <a:t>Administrative User </a:t>
            </a:r>
          </a:p>
          <a:p>
            <a:pPr algn="ctr" eaLnBrk="0" hangingPunct="0">
              <a:defRPr/>
            </a:pPr>
            <a:endParaRPr lang="en-US" sz="1200" kern="0" dirty="0" smtClean="0">
              <a:cs typeface="Arial" charset="0"/>
            </a:endParaRPr>
          </a:p>
          <a:p>
            <a:pPr marL="0" lvl="1" algn="ctr">
              <a:spcBef>
                <a:spcPts val="600"/>
              </a:spcBef>
              <a:buSzPct val="100000"/>
            </a:pPr>
            <a:r>
              <a:rPr lang="en-US" sz="1200" dirty="0"/>
              <a:t>Has access to all ESS functionality including Manage Users</a:t>
            </a:r>
          </a:p>
        </p:txBody>
      </p:sp>
      <p:sp>
        <p:nvSpPr>
          <p:cNvPr id="15" name="Rounded Rectangle 14"/>
          <p:cNvSpPr/>
          <p:nvPr/>
        </p:nvSpPr>
        <p:spPr>
          <a:xfrm>
            <a:off x="3197225" y="5630440"/>
            <a:ext cx="2743200" cy="1112472"/>
          </a:xfrm>
          <a:prstGeom prst="roundRect">
            <a:avLst>
              <a:gd name="adj" fmla="val 10178"/>
            </a:avLst>
          </a:prstGeom>
          <a:solidFill>
            <a:srgbClr val="7030A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indent="-231775" algn="ctr" fontAlgn="base">
              <a:spcBef>
                <a:spcPct val="0"/>
              </a:spcBef>
              <a:spcAft>
                <a:spcPct val="0"/>
              </a:spcAft>
            </a:pPr>
            <a:r>
              <a:rPr lang="en-US" sz="1400" b="1" dirty="0" smtClean="0">
                <a:solidFill>
                  <a:schemeClr val="bg1"/>
                </a:solidFill>
              </a:rPr>
              <a:t>DSRS User </a:t>
            </a:r>
            <a:endParaRPr lang="en-US" sz="1200" u="sng" dirty="0" smtClean="0">
              <a:solidFill>
                <a:schemeClr val="bg1"/>
              </a:solidFill>
            </a:endParaRPr>
          </a:p>
          <a:p>
            <a:pPr marL="0" lvl="1" algn="ctr">
              <a:spcBef>
                <a:spcPts val="600"/>
              </a:spcBef>
              <a:buSzPct val="100000"/>
            </a:pPr>
            <a:r>
              <a:rPr lang="en-US" sz="1200" dirty="0" smtClean="0"/>
              <a:t>Has </a:t>
            </a:r>
            <a:r>
              <a:rPr lang="en-US" sz="1200" dirty="0"/>
              <a:t>access to be able to report DSRS fees only, no other access is given with this role assignment </a:t>
            </a:r>
          </a:p>
        </p:txBody>
      </p:sp>
      <p:sp>
        <p:nvSpPr>
          <p:cNvPr id="3" name="Title 2"/>
          <p:cNvSpPr>
            <a:spLocks noGrp="1"/>
          </p:cNvSpPr>
          <p:nvPr>
            <p:ph type="title"/>
          </p:nvPr>
        </p:nvSpPr>
        <p:spPr>
          <a:xfrm>
            <a:off x="400050" y="228600"/>
            <a:ext cx="6675120" cy="365125"/>
          </a:xfrm>
        </p:spPr>
        <p:txBody>
          <a:bodyPr/>
          <a:lstStyle/>
          <a:p>
            <a:r>
              <a:rPr lang="en-US" dirty="0" smtClean="0"/>
              <a:t>ESS User Roles Functions </a:t>
            </a:r>
            <a:endParaRPr lang="en-US" dirty="0"/>
          </a:p>
        </p:txBody>
      </p:sp>
      <p:graphicFrame>
        <p:nvGraphicFramePr>
          <p:cNvPr id="4" name="Chart 3"/>
          <p:cNvGraphicFramePr/>
          <p:nvPr>
            <p:extLst>
              <p:ext uri="{D42A27DB-BD31-4B8C-83A1-F6EECF244321}">
                <p14:modId xmlns:p14="http://schemas.microsoft.com/office/powerpoint/2010/main" val="2945986034"/>
              </p:ext>
            </p:extLst>
          </p:nvPr>
        </p:nvGraphicFramePr>
        <p:xfrm>
          <a:off x="2815671" y="2659878"/>
          <a:ext cx="3512024" cy="2640989"/>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a:grpSpLocks noChangeAspect="1"/>
          </p:cNvGrpSpPr>
          <p:nvPr/>
        </p:nvGrpSpPr>
        <p:grpSpPr>
          <a:xfrm rot="18900000">
            <a:off x="4160203" y="2456441"/>
            <a:ext cx="822960" cy="822960"/>
            <a:chOff x="7606853" y="246063"/>
            <a:chExt cx="896937" cy="896937"/>
          </a:xfrm>
          <a:solidFill>
            <a:schemeClr val="bg1">
              <a:lumMod val="50000"/>
            </a:schemeClr>
          </a:solidFill>
        </p:grpSpPr>
        <p:sp>
          <p:nvSpPr>
            <p:cNvPr id="6" name="Teardrop 5"/>
            <p:cNvSpPr/>
            <p:nvPr/>
          </p:nvSpPr>
          <p:spPr>
            <a:xfrm>
              <a:off x="7606853" y="246063"/>
              <a:ext cx="896937" cy="896937"/>
            </a:xfrm>
            <a:prstGeom prst="teardrop">
              <a:avLst/>
            </a:prstGeom>
            <a:grp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7" name="Oval 6"/>
            <p:cNvSpPr/>
            <p:nvPr/>
          </p:nvSpPr>
          <p:spPr>
            <a:xfrm>
              <a:off x="7647293" y="280458"/>
              <a:ext cx="822602" cy="822602"/>
            </a:xfrm>
            <a:prstGeom prst="ellipse">
              <a:avLst/>
            </a:prstGeom>
            <a:grp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grpSp>
      <p:sp>
        <p:nvSpPr>
          <p:cNvPr id="8" name="Teardrop 7"/>
          <p:cNvSpPr/>
          <p:nvPr/>
        </p:nvSpPr>
        <p:spPr>
          <a:xfrm rot="11700000">
            <a:off x="3075867" y="3550971"/>
            <a:ext cx="822960" cy="822960"/>
          </a:xfrm>
          <a:prstGeom prst="teardrop">
            <a:avLst/>
          </a:prstGeom>
          <a:solidFill>
            <a:schemeClr val="accent3">
              <a:lumMod val="75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10" name="Group 9"/>
          <p:cNvGrpSpPr>
            <a:grpSpLocks noChangeAspect="1"/>
          </p:cNvGrpSpPr>
          <p:nvPr/>
        </p:nvGrpSpPr>
        <p:grpSpPr>
          <a:xfrm rot="8245315">
            <a:off x="4132321" y="4684897"/>
            <a:ext cx="822959" cy="822960"/>
            <a:chOff x="7419587" y="510940"/>
            <a:chExt cx="896937" cy="896937"/>
          </a:xfrm>
          <a:solidFill>
            <a:schemeClr val="bg1">
              <a:lumMod val="85000"/>
            </a:schemeClr>
          </a:solidFill>
        </p:grpSpPr>
        <p:sp>
          <p:nvSpPr>
            <p:cNvPr id="11" name="Teardrop 10"/>
            <p:cNvSpPr/>
            <p:nvPr/>
          </p:nvSpPr>
          <p:spPr>
            <a:xfrm>
              <a:off x="7419587" y="510940"/>
              <a:ext cx="896937" cy="896937"/>
            </a:xfrm>
            <a:prstGeom prst="teardrop">
              <a:avLst>
                <a:gd name="adj" fmla="val 91818"/>
              </a:avLst>
            </a:prstGeom>
            <a:solidFill>
              <a:schemeClr val="accent3">
                <a:lumMod val="75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2" name="Oval 11"/>
            <p:cNvSpPr/>
            <p:nvPr/>
          </p:nvSpPr>
          <p:spPr>
            <a:xfrm>
              <a:off x="7460038" y="545336"/>
              <a:ext cx="822603" cy="822602"/>
            </a:xfrm>
            <a:prstGeom prst="ellipse">
              <a:avLst/>
            </a:prstGeom>
            <a:solidFill>
              <a:schemeClr val="accent3">
                <a:lumMod val="5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grpSp>
      <p:grpSp>
        <p:nvGrpSpPr>
          <p:cNvPr id="16" name="Group 4"/>
          <p:cNvGrpSpPr>
            <a:grpSpLocks noChangeAspect="1"/>
          </p:cNvGrpSpPr>
          <p:nvPr/>
        </p:nvGrpSpPr>
        <p:grpSpPr bwMode="auto">
          <a:xfrm>
            <a:off x="4353495" y="3230355"/>
            <a:ext cx="372202" cy="87275"/>
            <a:chOff x="384" y="1183"/>
            <a:chExt cx="290" cy="68"/>
          </a:xfrm>
          <a:solidFill>
            <a:schemeClr val="bg1"/>
          </a:solidFill>
        </p:grpSpPr>
        <p:sp>
          <p:nvSpPr>
            <p:cNvPr id="17" name="Freeform 6"/>
            <p:cNvSpPr>
              <a:spLocks/>
            </p:cNvSpPr>
            <p:nvPr/>
          </p:nvSpPr>
          <p:spPr bwMode="auto">
            <a:xfrm>
              <a:off x="384" y="1183"/>
              <a:ext cx="70" cy="68"/>
            </a:xfrm>
            <a:custGeom>
              <a:avLst/>
              <a:gdLst>
                <a:gd name="T0" fmla="*/ 27 w 114"/>
                <a:gd name="T1" fmla="*/ 0 h 109"/>
                <a:gd name="T2" fmla="*/ 27 w 114"/>
                <a:gd name="T3" fmla="*/ 0 h 109"/>
                <a:gd name="T4" fmla="*/ 114 w 114"/>
                <a:gd name="T5" fmla="*/ 89 h 109"/>
                <a:gd name="T6" fmla="*/ 27 w 114"/>
                <a:gd name="T7" fmla="*/ 0 h 109"/>
              </a:gdLst>
              <a:ahLst/>
              <a:cxnLst>
                <a:cxn ang="0">
                  <a:pos x="T0" y="T1"/>
                </a:cxn>
                <a:cxn ang="0">
                  <a:pos x="T2" y="T3"/>
                </a:cxn>
                <a:cxn ang="0">
                  <a:pos x="T4" y="T5"/>
                </a:cxn>
                <a:cxn ang="0">
                  <a:pos x="T6" y="T7"/>
                </a:cxn>
              </a:cxnLst>
              <a:rect l="0" t="0" r="r" b="b"/>
              <a:pathLst>
                <a:path w="114" h="109">
                  <a:moveTo>
                    <a:pt x="27" y="0"/>
                  </a:moveTo>
                  <a:lnTo>
                    <a:pt x="27" y="0"/>
                  </a:lnTo>
                  <a:cubicBezTo>
                    <a:pt x="27" y="0"/>
                    <a:pt x="0" y="109"/>
                    <a:pt x="114" y="89"/>
                  </a:cubicBezTo>
                  <a:cubicBezTo>
                    <a:pt x="114" y="89"/>
                    <a:pt x="35" y="73"/>
                    <a:pt x="2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p:nvSpPr>
          <p:spPr bwMode="auto">
            <a:xfrm>
              <a:off x="605" y="1183"/>
              <a:ext cx="69" cy="68"/>
            </a:xfrm>
            <a:custGeom>
              <a:avLst/>
              <a:gdLst>
                <a:gd name="T0" fmla="*/ 26 w 113"/>
                <a:gd name="T1" fmla="*/ 0 h 109"/>
                <a:gd name="T2" fmla="*/ 26 w 113"/>
                <a:gd name="T3" fmla="*/ 0 h 109"/>
                <a:gd name="T4" fmla="*/ 113 w 113"/>
                <a:gd name="T5" fmla="*/ 89 h 109"/>
                <a:gd name="T6" fmla="*/ 26 w 113"/>
                <a:gd name="T7" fmla="*/ 0 h 109"/>
              </a:gdLst>
              <a:ahLst/>
              <a:cxnLst>
                <a:cxn ang="0">
                  <a:pos x="T0" y="T1"/>
                </a:cxn>
                <a:cxn ang="0">
                  <a:pos x="T2" y="T3"/>
                </a:cxn>
                <a:cxn ang="0">
                  <a:pos x="T4" y="T5"/>
                </a:cxn>
                <a:cxn ang="0">
                  <a:pos x="T6" y="T7"/>
                </a:cxn>
              </a:cxnLst>
              <a:rect l="0" t="0" r="r" b="b"/>
              <a:pathLst>
                <a:path w="113" h="109">
                  <a:moveTo>
                    <a:pt x="26" y="0"/>
                  </a:moveTo>
                  <a:lnTo>
                    <a:pt x="26" y="0"/>
                  </a:lnTo>
                  <a:cubicBezTo>
                    <a:pt x="26" y="0"/>
                    <a:pt x="0" y="109"/>
                    <a:pt x="113" y="89"/>
                  </a:cubicBezTo>
                  <a:cubicBezTo>
                    <a:pt x="113" y="89"/>
                    <a:pt x="35" y="73"/>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4" name="Freeform 32"/>
          <p:cNvSpPr>
            <a:spLocks noChangeAspect="1"/>
          </p:cNvSpPr>
          <p:nvPr/>
        </p:nvSpPr>
        <p:spPr bwMode="auto">
          <a:xfrm>
            <a:off x="4294505" y="2529259"/>
            <a:ext cx="548640" cy="528039"/>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 name="Freeform 32"/>
          <p:cNvSpPr>
            <a:spLocks noChangeAspect="1"/>
          </p:cNvSpPr>
          <p:nvPr/>
        </p:nvSpPr>
        <p:spPr bwMode="auto">
          <a:xfrm>
            <a:off x="4268982" y="4781011"/>
            <a:ext cx="548640" cy="528039"/>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7030A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1" name="Rounded Rectangle 20"/>
          <p:cNvSpPr/>
          <p:nvPr/>
        </p:nvSpPr>
        <p:spPr>
          <a:xfrm>
            <a:off x="6096000" y="3618091"/>
            <a:ext cx="2743200" cy="1371600"/>
          </a:xfrm>
          <a:prstGeom prst="roundRect">
            <a:avLst>
              <a:gd name="adj" fmla="val 10178"/>
            </a:avLst>
          </a:prstGeom>
          <a:solidFill>
            <a:srgbClr val="81BC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indent="-231775" algn="ctr" fontAlgn="base">
              <a:spcBef>
                <a:spcPct val="0"/>
              </a:spcBef>
              <a:spcAft>
                <a:spcPct val="0"/>
              </a:spcAft>
            </a:pPr>
            <a:r>
              <a:rPr lang="en-US" sz="1400" b="1" dirty="0" smtClean="0">
                <a:solidFill>
                  <a:schemeClr val="bg1"/>
                </a:solidFill>
              </a:rPr>
              <a:t>Staff  User </a:t>
            </a:r>
            <a:endParaRPr lang="en-US" sz="1200" u="sng" dirty="0" smtClean="0">
              <a:solidFill>
                <a:schemeClr val="bg1"/>
              </a:solidFill>
            </a:endParaRPr>
          </a:p>
          <a:p>
            <a:pPr marL="0" lvl="1" algn="ctr">
              <a:spcBef>
                <a:spcPts val="600"/>
              </a:spcBef>
              <a:buSzPct val="100000"/>
            </a:pPr>
            <a:r>
              <a:rPr lang="en-US" sz="1200" dirty="0"/>
              <a:t>Has access to non-essential functions, such as Death Notice, Contact Persons, Maintain Seminars, Download CPRBs, and others</a:t>
            </a:r>
          </a:p>
        </p:txBody>
      </p:sp>
      <p:grpSp>
        <p:nvGrpSpPr>
          <p:cNvPr id="22" name="Group 21"/>
          <p:cNvGrpSpPr>
            <a:grpSpLocks noChangeAspect="1"/>
          </p:cNvGrpSpPr>
          <p:nvPr/>
        </p:nvGrpSpPr>
        <p:grpSpPr>
          <a:xfrm rot="4776862">
            <a:off x="5172838" y="3517280"/>
            <a:ext cx="822960" cy="822960"/>
            <a:chOff x="7606853" y="246063"/>
            <a:chExt cx="896937" cy="896937"/>
          </a:xfrm>
          <a:solidFill>
            <a:schemeClr val="bg1">
              <a:lumMod val="85000"/>
            </a:schemeClr>
          </a:solidFill>
        </p:grpSpPr>
        <p:sp>
          <p:nvSpPr>
            <p:cNvPr id="23" name="Teardrop 22"/>
            <p:cNvSpPr/>
            <p:nvPr/>
          </p:nvSpPr>
          <p:spPr>
            <a:xfrm>
              <a:off x="7606853" y="246063"/>
              <a:ext cx="896937" cy="896937"/>
            </a:xfrm>
            <a:prstGeom prst="teardrop">
              <a:avLst/>
            </a:prstGeom>
            <a:solidFill>
              <a:schemeClr val="accent3">
                <a:lumMod val="75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25" name="Oval 24"/>
            <p:cNvSpPr/>
            <p:nvPr/>
          </p:nvSpPr>
          <p:spPr>
            <a:xfrm>
              <a:off x="7647293" y="280458"/>
              <a:ext cx="822602" cy="822602"/>
            </a:xfrm>
            <a:prstGeom prst="ellipse">
              <a:avLst/>
            </a:prstGeom>
            <a:solidFill>
              <a:schemeClr val="accent3">
                <a:lumMod val="5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grpSp>
      <p:sp>
        <p:nvSpPr>
          <p:cNvPr id="28" name="Freeform 32"/>
          <p:cNvSpPr>
            <a:spLocks noChangeAspect="1"/>
          </p:cNvSpPr>
          <p:nvPr/>
        </p:nvSpPr>
        <p:spPr bwMode="auto">
          <a:xfrm>
            <a:off x="5314121" y="3616211"/>
            <a:ext cx="548640" cy="528039"/>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9" name="Rounded Rectangle 28"/>
          <p:cNvSpPr/>
          <p:nvPr/>
        </p:nvSpPr>
        <p:spPr>
          <a:xfrm>
            <a:off x="208486" y="3616211"/>
            <a:ext cx="2743200" cy="1371600"/>
          </a:xfrm>
          <a:prstGeom prst="roundRect">
            <a:avLst>
              <a:gd name="adj" fmla="val 10178"/>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p>
            <a:pPr indent="-231775" algn="ctr" fontAlgn="base">
              <a:spcBef>
                <a:spcPct val="0"/>
              </a:spcBef>
              <a:spcAft>
                <a:spcPct val="0"/>
              </a:spcAft>
            </a:pPr>
            <a:r>
              <a:rPr lang="en-US" sz="1400" b="1" dirty="0" smtClean="0"/>
              <a:t>Employer Reporting User </a:t>
            </a:r>
          </a:p>
          <a:p>
            <a:pPr indent="-231775" fontAlgn="base">
              <a:spcBef>
                <a:spcPct val="0"/>
              </a:spcBef>
              <a:spcAft>
                <a:spcPct val="0"/>
              </a:spcAft>
            </a:pPr>
            <a:endParaRPr lang="en-US" sz="1200" dirty="0"/>
          </a:p>
          <a:p>
            <a:pPr marL="0" lvl="1" algn="ctr">
              <a:spcBef>
                <a:spcPts val="600"/>
              </a:spcBef>
              <a:buSzPct val="100000"/>
            </a:pPr>
            <a:r>
              <a:rPr lang="en-US" sz="1200" dirty="0"/>
              <a:t>Has access to all ESS functionality except Manage Users</a:t>
            </a:r>
          </a:p>
        </p:txBody>
      </p:sp>
      <p:sp>
        <p:nvSpPr>
          <p:cNvPr id="30" name="Oval 29"/>
          <p:cNvSpPr/>
          <p:nvPr/>
        </p:nvSpPr>
        <p:spPr>
          <a:xfrm rot="11700000">
            <a:off x="3119493" y="3590014"/>
            <a:ext cx="754756" cy="754756"/>
          </a:xfrm>
          <a:prstGeom prst="ellipse">
            <a:avLst/>
          </a:prstGeom>
          <a:solidFill>
            <a:schemeClr val="bg1">
              <a:lumMod val="50000"/>
            </a:schemeClr>
          </a:solid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31" name="Freeform 32"/>
          <p:cNvSpPr>
            <a:spLocks noChangeAspect="1"/>
          </p:cNvSpPr>
          <p:nvPr/>
        </p:nvSpPr>
        <p:spPr bwMode="auto">
          <a:xfrm>
            <a:off x="3245205" y="3636077"/>
            <a:ext cx="548640" cy="528040"/>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611452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The following are functions exclusively allowed by the </a:t>
            </a:r>
            <a:r>
              <a:rPr lang="en-US" b="1" dirty="0" smtClean="0"/>
              <a:t>ESS Administrator </a:t>
            </a:r>
            <a:r>
              <a:rPr lang="en-US" dirty="0" smtClean="0"/>
              <a:t>and must be set-up prior to submitting an Employer Report:</a:t>
            </a:r>
            <a:endParaRPr lang="en-US" dirty="0"/>
          </a:p>
          <a:p>
            <a:endParaRPr lang="en-US" dirty="0"/>
          </a:p>
        </p:txBody>
      </p:sp>
      <p:sp>
        <p:nvSpPr>
          <p:cNvPr id="579585" name="Title 1"/>
          <p:cNvSpPr>
            <a:spLocks noGrp="1"/>
          </p:cNvSpPr>
          <p:nvPr>
            <p:ph type="title"/>
          </p:nvPr>
        </p:nvSpPr>
        <p:spPr/>
        <p:txBody>
          <a:bodyPr/>
          <a:lstStyle/>
          <a:p>
            <a:r>
              <a:rPr lang="en-US" dirty="0" smtClean="0"/>
              <a:t>ESS Core Requirements </a:t>
            </a:r>
            <a:endParaRPr lang="en-US" dirty="0"/>
          </a:p>
        </p:txBody>
      </p:sp>
      <p:sp>
        <p:nvSpPr>
          <p:cNvPr id="35" name="AutoShape 6"/>
          <p:cNvSpPr>
            <a:spLocks noChangeArrowheads="1"/>
          </p:cNvSpPr>
          <p:nvPr/>
        </p:nvSpPr>
        <p:spPr bwMode="gray">
          <a:xfrm>
            <a:off x="3584317" y="2866644"/>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r>
              <a:rPr lang="en-US" sz="1600" b="1" dirty="0" smtClean="0">
                <a:solidFill>
                  <a:prstClr val="white"/>
                </a:solidFill>
              </a:rPr>
              <a:t>Contact Persons</a:t>
            </a:r>
            <a:endParaRPr lang="en-US" sz="1600" b="1" dirty="0">
              <a:solidFill>
                <a:prstClr val="white"/>
              </a:solidFill>
            </a:endParaRPr>
          </a:p>
        </p:txBody>
      </p:sp>
      <p:sp>
        <p:nvSpPr>
          <p:cNvPr id="37" name="AutoShape 6"/>
          <p:cNvSpPr>
            <a:spLocks noChangeArrowheads="1"/>
          </p:cNvSpPr>
          <p:nvPr/>
        </p:nvSpPr>
        <p:spPr bwMode="gray">
          <a:xfrm>
            <a:off x="381000" y="3657600"/>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smtClean="0">
                <a:solidFill>
                  <a:schemeClr val="bg1"/>
                </a:solidFill>
              </a:rPr>
              <a:t>Office Locations</a:t>
            </a:r>
            <a:endParaRPr lang="en-US" sz="1600" b="1" dirty="0">
              <a:solidFill>
                <a:schemeClr val="bg1"/>
              </a:solidFill>
            </a:endParaRPr>
          </a:p>
        </p:txBody>
      </p:sp>
      <p:sp>
        <p:nvSpPr>
          <p:cNvPr id="39" name="AutoShape 6"/>
          <p:cNvSpPr>
            <a:spLocks noChangeArrowheads="1"/>
          </p:cNvSpPr>
          <p:nvPr/>
        </p:nvSpPr>
        <p:spPr bwMode="gray">
          <a:xfrm>
            <a:off x="6757988" y="3505200"/>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smtClean="0">
                <a:solidFill>
                  <a:schemeClr val="bg1"/>
                </a:solidFill>
              </a:rPr>
              <a:t>Manage Users</a:t>
            </a:r>
            <a:endParaRPr lang="en-US" sz="1600" b="1" dirty="0">
              <a:solidFill>
                <a:schemeClr val="bg1"/>
              </a:solidFill>
            </a:endParaRPr>
          </a:p>
        </p:txBody>
      </p:sp>
      <p:sp>
        <p:nvSpPr>
          <p:cNvPr id="16" name="Freeform 7"/>
          <p:cNvSpPr>
            <a:spLocks/>
          </p:cNvSpPr>
          <p:nvPr/>
        </p:nvSpPr>
        <p:spPr bwMode="gray">
          <a:xfrm>
            <a:off x="3124200" y="3886200"/>
            <a:ext cx="2376991" cy="1463040"/>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lgn="ctr">
              <a:spcBef>
                <a:spcPts val="600"/>
              </a:spcBef>
              <a:buSzPct val="100000"/>
            </a:pPr>
            <a:r>
              <a:rPr lang="en-US" sz="1600" dirty="0" smtClean="0"/>
              <a:t>View </a:t>
            </a:r>
            <a:r>
              <a:rPr lang="en-US" sz="1600" dirty="0"/>
              <a:t>or update contact information for one of their employees who serves as a key contact for WVCPRB</a:t>
            </a:r>
          </a:p>
        </p:txBody>
      </p:sp>
      <p:sp>
        <p:nvSpPr>
          <p:cNvPr id="17" name="Freeform 7"/>
          <p:cNvSpPr>
            <a:spLocks/>
          </p:cNvSpPr>
          <p:nvPr/>
        </p:nvSpPr>
        <p:spPr bwMode="gray">
          <a:xfrm>
            <a:off x="137160" y="4648200"/>
            <a:ext cx="1920240" cy="987552"/>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lgn="ctr">
              <a:spcBef>
                <a:spcPts val="600"/>
              </a:spcBef>
              <a:buSzPct val="100000"/>
            </a:pPr>
            <a:r>
              <a:rPr lang="en-US" sz="1600" dirty="0" smtClean="0"/>
              <a:t>Add, edit, or delete office locations</a:t>
            </a:r>
            <a:endParaRPr lang="en-US" sz="1600" dirty="0"/>
          </a:p>
        </p:txBody>
      </p:sp>
      <p:sp>
        <p:nvSpPr>
          <p:cNvPr id="18" name="Freeform 7"/>
          <p:cNvSpPr>
            <a:spLocks/>
          </p:cNvSpPr>
          <p:nvPr/>
        </p:nvSpPr>
        <p:spPr bwMode="gray">
          <a:xfrm>
            <a:off x="6324600" y="4511040"/>
            <a:ext cx="2377440" cy="1280160"/>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lgn="ctr">
              <a:spcBef>
                <a:spcPts val="600"/>
              </a:spcBef>
              <a:buSzPct val="100000"/>
            </a:pPr>
            <a:r>
              <a:rPr lang="en-US" sz="1600" dirty="0" smtClean="0"/>
              <a:t>Add</a:t>
            </a:r>
            <a:r>
              <a:rPr lang="en-US" sz="1600" dirty="0"/>
              <a:t>, remove, </a:t>
            </a:r>
            <a:r>
              <a:rPr lang="en-US" sz="1600" dirty="0" smtClean="0"/>
              <a:t>or edit </a:t>
            </a:r>
            <a:r>
              <a:rPr lang="en-US" sz="1600" dirty="0"/>
              <a:t>ESS user </a:t>
            </a:r>
            <a:r>
              <a:rPr lang="en-US" sz="1600" dirty="0" smtClean="0"/>
              <a:t>accounts – including their role, passwords or even PIN.</a:t>
            </a:r>
            <a:endParaRPr lang="en-US" sz="1600" dirty="0"/>
          </a:p>
        </p:txBody>
      </p:sp>
      <p:sp>
        <p:nvSpPr>
          <p:cNvPr id="19" name="Freeform 5"/>
          <p:cNvSpPr>
            <a:spLocks noChangeAspect="1" noEditPoints="1"/>
          </p:cNvSpPr>
          <p:nvPr/>
        </p:nvSpPr>
        <p:spPr bwMode="auto">
          <a:xfrm>
            <a:off x="572738" y="2499360"/>
            <a:ext cx="1179862" cy="1005840"/>
          </a:xfrm>
          <a:custGeom>
            <a:avLst/>
            <a:gdLst>
              <a:gd name="T0" fmla="*/ 2825 w 4172"/>
              <a:gd name="T1" fmla="*/ 1474 h 3540"/>
              <a:gd name="T2" fmla="*/ 2441 w 4172"/>
              <a:gd name="T3" fmla="*/ 1474 h 3540"/>
              <a:gd name="T4" fmla="*/ 2825 w 4172"/>
              <a:gd name="T5" fmla="*/ 2678 h 3540"/>
              <a:gd name="T6" fmla="*/ 2441 w 4172"/>
              <a:gd name="T7" fmla="*/ 2678 h 3540"/>
              <a:gd name="T8" fmla="*/ 2825 w 4172"/>
              <a:gd name="T9" fmla="*/ 871 h 3540"/>
              <a:gd name="T10" fmla="*/ 2441 w 4172"/>
              <a:gd name="T11" fmla="*/ 871 h 3540"/>
              <a:gd name="T12" fmla="*/ 2825 w 4172"/>
              <a:gd name="T13" fmla="*/ 2076 h 3540"/>
              <a:gd name="T14" fmla="*/ 2441 w 4172"/>
              <a:gd name="T15" fmla="*/ 2076 h 3540"/>
              <a:gd name="T16" fmla="*/ 3382 w 4172"/>
              <a:gd name="T17" fmla="*/ 968 h 3540"/>
              <a:gd name="T18" fmla="*/ 3915 w 4172"/>
              <a:gd name="T19" fmla="*/ 1244 h 3540"/>
              <a:gd name="T20" fmla="*/ 3382 w 4172"/>
              <a:gd name="T21" fmla="*/ 3006 h 3540"/>
              <a:gd name="T22" fmla="*/ 3873 w 4172"/>
              <a:gd name="T23" fmla="*/ 3263 h 3540"/>
              <a:gd name="T24" fmla="*/ 3873 w 4172"/>
              <a:gd name="T25" fmla="*/ 968 h 3540"/>
              <a:gd name="T26" fmla="*/ 3416 w 4172"/>
              <a:gd name="T27" fmla="*/ 1728 h 3540"/>
              <a:gd name="T28" fmla="*/ 3416 w 4172"/>
              <a:gd name="T29" fmla="*/ 1395 h 3540"/>
              <a:gd name="T30" fmla="*/ 3416 w 4172"/>
              <a:gd name="T31" fmla="*/ 2773 h 3540"/>
              <a:gd name="T32" fmla="*/ 3416 w 4172"/>
              <a:gd name="T33" fmla="*/ 2440 h 3540"/>
              <a:gd name="T34" fmla="*/ 3416 w 4172"/>
              <a:gd name="T35" fmla="*/ 2251 h 3540"/>
              <a:gd name="T36" fmla="*/ 3416 w 4172"/>
              <a:gd name="T37" fmla="*/ 1917 h 3540"/>
              <a:gd name="T38" fmla="*/ 1894 w 4172"/>
              <a:gd name="T39" fmla="*/ 871 h 3540"/>
              <a:gd name="T40" fmla="*/ 1894 w 4172"/>
              <a:gd name="T41" fmla="*/ 487 h 3540"/>
              <a:gd name="T42" fmla="*/ 3012 w 4172"/>
              <a:gd name="T43" fmla="*/ 3172 h 3540"/>
              <a:gd name="T44" fmla="*/ 2278 w 4172"/>
              <a:gd name="T45" fmla="*/ 2925 h 3540"/>
              <a:gd name="T46" fmla="*/ 1270 w 4172"/>
              <a:gd name="T47" fmla="*/ 3283 h 3540"/>
              <a:gd name="T48" fmla="*/ 1270 w 4172"/>
              <a:gd name="T49" fmla="*/ 257 h 3540"/>
              <a:gd name="T50" fmla="*/ 3012 w 4172"/>
              <a:gd name="T51" fmla="*/ 3172 h 3540"/>
              <a:gd name="T52" fmla="*/ 2902 w 4172"/>
              <a:gd name="T53" fmla="*/ 0 h 3540"/>
              <a:gd name="T54" fmla="*/ 903 w 4172"/>
              <a:gd name="T55" fmla="*/ 3172 h 3540"/>
              <a:gd name="T56" fmla="*/ 3269 w 4172"/>
              <a:gd name="T57" fmla="*/ 3172 h 3540"/>
              <a:gd name="T58" fmla="*/ 2902 w 4172"/>
              <a:gd name="T59" fmla="*/ 0 h 3540"/>
              <a:gd name="T60" fmla="*/ 1731 w 4172"/>
              <a:gd name="T61" fmla="*/ 1474 h 3540"/>
              <a:gd name="T62" fmla="*/ 1347 w 4172"/>
              <a:gd name="T63" fmla="*/ 1474 h 3540"/>
              <a:gd name="T64" fmla="*/ 756 w 4172"/>
              <a:gd name="T65" fmla="*/ 1728 h 3540"/>
              <a:gd name="T66" fmla="*/ 423 w 4172"/>
              <a:gd name="T67" fmla="*/ 1728 h 3540"/>
              <a:gd name="T68" fmla="*/ 756 w 4172"/>
              <a:gd name="T69" fmla="*/ 2773 h 3540"/>
              <a:gd name="T70" fmla="*/ 423 w 4172"/>
              <a:gd name="T71" fmla="*/ 2773 h 3540"/>
              <a:gd name="T72" fmla="*/ 756 w 4172"/>
              <a:gd name="T73" fmla="*/ 2251 h 3540"/>
              <a:gd name="T74" fmla="*/ 423 w 4172"/>
              <a:gd name="T75" fmla="*/ 2251 h 3540"/>
              <a:gd name="T76" fmla="*/ 299 w 4172"/>
              <a:gd name="T77" fmla="*/ 3006 h 3540"/>
              <a:gd name="T78" fmla="*/ 299 w 4172"/>
              <a:gd name="T79" fmla="*/ 1225 h 3540"/>
              <a:gd name="T80" fmla="*/ 299 w 4172"/>
              <a:gd name="T81" fmla="*/ 968 h 3540"/>
              <a:gd name="T82" fmla="*/ 299 w 4172"/>
              <a:gd name="T83" fmla="*/ 3263 h 3540"/>
              <a:gd name="T84" fmla="*/ 789 w 4172"/>
              <a:gd name="T85" fmla="*/ 3006 h 3540"/>
              <a:gd name="T86" fmla="*/ 1347 w 4172"/>
              <a:gd name="T87" fmla="*/ 2678 h 3540"/>
              <a:gd name="T88" fmla="*/ 1347 w 4172"/>
              <a:gd name="T89" fmla="*/ 2294 h 3540"/>
              <a:gd name="T90" fmla="*/ 1347 w 4172"/>
              <a:gd name="T91" fmla="*/ 2076 h 3540"/>
              <a:gd name="T92" fmla="*/ 1347 w 4172"/>
              <a:gd name="T93" fmla="*/ 1692 h 3540"/>
              <a:gd name="T94" fmla="*/ 1894 w 4172"/>
              <a:gd name="T95" fmla="*/ 2678 h 3540"/>
              <a:gd name="T96" fmla="*/ 1894 w 4172"/>
              <a:gd name="T97" fmla="*/ 2294 h 3540"/>
              <a:gd name="T98" fmla="*/ 1347 w 4172"/>
              <a:gd name="T99" fmla="*/ 871 h 3540"/>
              <a:gd name="T100" fmla="*/ 1347 w 4172"/>
              <a:gd name="T101" fmla="*/ 487 h 3540"/>
              <a:gd name="T102" fmla="*/ 1894 w 4172"/>
              <a:gd name="T103" fmla="*/ 2076 h 3540"/>
              <a:gd name="T104" fmla="*/ 1894 w 4172"/>
              <a:gd name="T105" fmla="*/ 1692 h 3540"/>
              <a:gd name="T106" fmla="*/ 1894 w 4172"/>
              <a:gd name="T107" fmla="*/ 1474 h 3540"/>
              <a:gd name="T108" fmla="*/ 1894 w 4172"/>
              <a:gd name="T109" fmla="*/ 1089 h 3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72" h="3540">
                <a:moveTo>
                  <a:pt x="2441" y="1474"/>
                </a:moveTo>
                <a:lnTo>
                  <a:pt x="2441" y="1474"/>
                </a:lnTo>
                <a:lnTo>
                  <a:pt x="2825" y="1474"/>
                </a:lnTo>
                <a:lnTo>
                  <a:pt x="2825" y="1089"/>
                </a:lnTo>
                <a:lnTo>
                  <a:pt x="2441" y="1089"/>
                </a:lnTo>
                <a:lnTo>
                  <a:pt x="2441" y="1474"/>
                </a:lnTo>
                <a:close/>
                <a:moveTo>
                  <a:pt x="2441" y="2678"/>
                </a:moveTo>
                <a:lnTo>
                  <a:pt x="2441" y="2678"/>
                </a:lnTo>
                <a:lnTo>
                  <a:pt x="2825" y="2678"/>
                </a:lnTo>
                <a:lnTo>
                  <a:pt x="2825" y="2294"/>
                </a:lnTo>
                <a:lnTo>
                  <a:pt x="2441" y="2294"/>
                </a:lnTo>
                <a:lnTo>
                  <a:pt x="2441" y="2678"/>
                </a:lnTo>
                <a:close/>
                <a:moveTo>
                  <a:pt x="2441" y="871"/>
                </a:moveTo>
                <a:lnTo>
                  <a:pt x="2441" y="871"/>
                </a:lnTo>
                <a:lnTo>
                  <a:pt x="2825" y="871"/>
                </a:lnTo>
                <a:lnTo>
                  <a:pt x="2825" y="487"/>
                </a:lnTo>
                <a:lnTo>
                  <a:pt x="2441" y="487"/>
                </a:lnTo>
                <a:lnTo>
                  <a:pt x="2441" y="871"/>
                </a:lnTo>
                <a:close/>
                <a:moveTo>
                  <a:pt x="2441" y="2076"/>
                </a:moveTo>
                <a:lnTo>
                  <a:pt x="2441" y="2076"/>
                </a:lnTo>
                <a:lnTo>
                  <a:pt x="2825" y="2076"/>
                </a:lnTo>
                <a:lnTo>
                  <a:pt x="2825" y="1692"/>
                </a:lnTo>
                <a:lnTo>
                  <a:pt x="2441" y="1692"/>
                </a:lnTo>
                <a:lnTo>
                  <a:pt x="2441" y="2076"/>
                </a:lnTo>
                <a:close/>
                <a:moveTo>
                  <a:pt x="3873" y="968"/>
                </a:moveTo>
                <a:lnTo>
                  <a:pt x="3873" y="968"/>
                </a:lnTo>
                <a:lnTo>
                  <a:pt x="3382" y="968"/>
                </a:lnTo>
                <a:lnTo>
                  <a:pt x="3382" y="1225"/>
                </a:lnTo>
                <a:lnTo>
                  <a:pt x="3873" y="1225"/>
                </a:lnTo>
                <a:cubicBezTo>
                  <a:pt x="3901" y="1225"/>
                  <a:pt x="3915" y="1241"/>
                  <a:pt x="3915" y="1244"/>
                </a:cubicBezTo>
                <a:lnTo>
                  <a:pt x="3915" y="2986"/>
                </a:lnTo>
                <a:cubicBezTo>
                  <a:pt x="3915" y="2990"/>
                  <a:pt x="3901" y="3006"/>
                  <a:pt x="3873" y="3006"/>
                </a:cubicBezTo>
                <a:lnTo>
                  <a:pt x="3382" y="3006"/>
                </a:lnTo>
                <a:lnTo>
                  <a:pt x="3382" y="3172"/>
                </a:lnTo>
                <a:cubicBezTo>
                  <a:pt x="3382" y="3203"/>
                  <a:pt x="3379" y="3234"/>
                  <a:pt x="3374" y="3263"/>
                </a:cubicBezTo>
                <a:lnTo>
                  <a:pt x="3873" y="3263"/>
                </a:lnTo>
                <a:cubicBezTo>
                  <a:pt x="4038" y="3263"/>
                  <a:pt x="4172" y="3139"/>
                  <a:pt x="4172" y="2986"/>
                </a:cubicBezTo>
                <a:lnTo>
                  <a:pt x="4172" y="1244"/>
                </a:lnTo>
                <a:cubicBezTo>
                  <a:pt x="4172" y="1092"/>
                  <a:pt x="4038" y="968"/>
                  <a:pt x="3873" y="968"/>
                </a:cubicBezTo>
                <a:lnTo>
                  <a:pt x="3873" y="968"/>
                </a:lnTo>
                <a:close/>
                <a:moveTo>
                  <a:pt x="3416" y="1728"/>
                </a:moveTo>
                <a:lnTo>
                  <a:pt x="3416" y="1728"/>
                </a:lnTo>
                <a:lnTo>
                  <a:pt x="3749" y="1728"/>
                </a:lnTo>
                <a:lnTo>
                  <a:pt x="3749" y="1395"/>
                </a:lnTo>
                <a:lnTo>
                  <a:pt x="3416" y="1395"/>
                </a:lnTo>
                <a:lnTo>
                  <a:pt x="3416" y="1728"/>
                </a:lnTo>
                <a:close/>
                <a:moveTo>
                  <a:pt x="3416" y="2773"/>
                </a:moveTo>
                <a:lnTo>
                  <a:pt x="3416" y="2773"/>
                </a:lnTo>
                <a:lnTo>
                  <a:pt x="3749" y="2773"/>
                </a:lnTo>
                <a:lnTo>
                  <a:pt x="3749" y="2440"/>
                </a:lnTo>
                <a:lnTo>
                  <a:pt x="3416" y="2440"/>
                </a:lnTo>
                <a:lnTo>
                  <a:pt x="3416" y="2773"/>
                </a:lnTo>
                <a:close/>
                <a:moveTo>
                  <a:pt x="3416" y="2251"/>
                </a:moveTo>
                <a:lnTo>
                  <a:pt x="3416" y="2251"/>
                </a:lnTo>
                <a:lnTo>
                  <a:pt x="3749" y="2251"/>
                </a:lnTo>
                <a:lnTo>
                  <a:pt x="3749" y="1917"/>
                </a:lnTo>
                <a:lnTo>
                  <a:pt x="3416" y="1917"/>
                </a:lnTo>
                <a:lnTo>
                  <a:pt x="3416" y="2251"/>
                </a:lnTo>
                <a:close/>
                <a:moveTo>
                  <a:pt x="1894" y="871"/>
                </a:moveTo>
                <a:lnTo>
                  <a:pt x="1894" y="871"/>
                </a:lnTo>
                <a:lnTo>
                  <a:pt x="2278" y="871"/>
                </a:lnTo>
                <a:lnTo>
                  <a:pt x="2278" y="487"/>
                </a:lnTo>
                <a:lnTo>
                  <a:pt x="1894" y="487"/>
                </a:lnTo>
                <a:lnTo>
                  <a:pt x="1894" y="871"/>
                </a:lnTo>
                <a:close/>
                <a:moveTo>
                  <a:pt x="3012" y="3172"/>
                </a:moveTo>
                <a:lnTo>
                  <a:pt x="3012" y="3172"/>
                </a:lnTo>
                <a:cubicBezTo>
                  <a:pt x="3012" y="3233"/>
                  <a:pt x="2962" y="3283"/>
                  <a:pt x="2902" y="3283"/>
                </a:cubicBezTo>
                <a:lnTo>
                  <a:pt x="2278" y="3283"/>
                </a:lnTo>
                <a:lnTo>
                  <a:pt x="2278" y="2925"/>
                </a:lnTo>
                <a:lnTo>
                  <a:pt x="1894" y="2925"/>
                </a:lnTo>
                <a:lnTo>
                  <a:pt x="1894" y="3283"/>
                </a:lnTo>
                <a:lnTo>
                  <a:pt x="1270" y="3283"/>
                </a:lnTo>
                <a:cubicBezTo>
                  <a:pt x="1209" y="3283"/>
                  <a:pt x="1160" y="3233"/>
                  <a:pt x="1160" y="3172"/>
                </a:cubicBezTo>
                <a:lnTo>
                  <a:pt x="1160" y="367"/>
                </a:lnTo>
                <a:cubicBezTo>
                  <a:pt x="1160" y="306"/>
                  <a:pt x="1209" y="257"/>
                  <a:pt x="1270" y="257"/>
                </a:cubicBezTo>
                <a:lnTo>
                  <a:pt x="2902" y="257"/>
                </a:lnTo>
                <a:cubicBezTo>
                  <a:pt x="2962" y="257"/>
                  <a:pt x="3012" y="306"/>
                  <a:pt x="3012" y="367"/>
                </a:cubicBezTo>
                <a:lnTo>
                  <a:pt x="3012" y="3172"/>
                </a:lnTo>
                <a:lnTo>
                  <a:pt x="3012" y="3172"/>
                </a:lnTo>
                <a:close/>
                <a:moveTo>
                  <a:pt x="2902" y="0"/>
                </a:moveTo>
                <a:lnTo>
                  <a:pt x="2902" y="0"/>
                </a:lnTo>
                <a:lnTo>
                  <a:pt x="1270" y="0"/>
                </a:lnTo>
                <a:cubicBezTo>
                  <a:pt x="1068" y="0"/>
                  <a:pt x="903" y="164"/>
                  <a:pt x="903" y="367"/>
                </a:cubicBezTo>
                <a:lnTo>
                  <a:pt x="903" y="3172"/>
                </a:lnTo>
                <a:cubicBezTo>
                  <a:pt x="903" y="3375"/>
                  <a:pt x="1068" y="3540"/>
                  <a:pt x="1270" y="3540"/>
                </a:cubicBezTo>
                <a:lnTo>
                  <a:pt x="2902" y="3540"/>
                </a:lnTo>
                <a:cubicBezTo>
                  <a:pt x="3104" y="3540"/>
                  <a:pt x="3269" y="3375"/>
                  <a:pt x="3269" y="3172"/>
                </a:cubicBezTo>
                <a:lnTo>
                  <a:pt x="3269" y="367"/>
                </a:lnTo>
                <a:cubicBezTo>
                  <a:pt x="3269" y="164"/>
                  <a:pt x="3104" y="0"/>
                  <a:pt x="2902" y="0"/>
                </a:cubicBezTo>
                <a:lnTo>
                  <a:pt x="2902" y="0"/>
                </a:lnTo>
                <a:close/>
                <a:moveTo>
                  <a:pt x="1347" y="1474"/>
                </a:moveTo>
                <a:lnTo>
                  <a:pt x="1347" y="1474"/>
                </a:lnTo>
                <a:lnTo>
                  <a:pt x="1731" y="1474"/>
                </a:lnTo>
                <a:lnTo>
                  <a:pt x="1731" y="1089"/>
                </a:lnTo>
                <a:lnTo>
                  <a:pt x="1347" y="1089"/>
                </a:lnTo>
                <a:lnTo>
                  <a:pt x="1347" y="1474"/>
                </a:lnTo>
                <a:close/>
                <a:moveTo>
                  <a:pt x="423" y="1728"/>
                </a:moveTo>
                <a:lnTo>
                  <a:pt x="423" y="1728"/>
                </a:lnTo>
                <a:lnTo>
                  <a:pt x="756" y="1728"/>
                </a:lnTo>
                <a:lnTo>
                  <a:pt x="756" y="1395"/>
                </a:lnTo>
                <a:lnTo>
                  <a:pt x="423" y="1395"/>
                </a:lnTo>
                <a:lnTo>
                  <a:pt x="423" y="1728"/>
                </a:lnTo>
                <a:close/>
                <a:moveTo>
                  <a:pt x="423" y="2773"/>
                </a:moveTo>
                <a:lnTo>
                  <a:pt x="423" y="2773"/>
                </a:lnTo>
                <a:lnTo>
                  <a:pt x="756" y="2773"/>
                </a:lnTo>
                <a:lnTo>
                  <a:pt x="756" y="2440"/>
                </a:lnTo>
                <a:lnTo>
                  <a:pt x="423" y="2440"/>
                </a:lnTo>
                <a:lnTo>
                  <a:pt x="423" y="2773"/>
                </a:lnTo>
                <a:close/>
                <a:moveTo>
                  <a:pt x="423" y="2251"/>
                </a:moveTo>
                <a:lnTo>
                  <a:pt x="423" y="2251"/>
                </a:lnTo>
                <a:lnTo>
                  <a:pt x="756" y="2251"/>
                </a:lnTo>
                <a:lnTo>
                  <a:pt x="756" y="1917"/>
                </a:lnTo>
                <a:lnTo>
                  <a:pt x="423" y="1917"/>
                </a:lnTo>
                <a:lnTo>
                  <a:pt x="423" y="2251"/>
                </a:lnTo>
                <a:close/>
                <a:moveTo>
                  <a:pt x="789" y="3006"/>
                </a:moveTo>
                <a:lnTo>
                  <a:pt x="789" y="3006"/>
                </a:lnTo>
                <a:lnTo>
                  <a:pt x="299" y="3006"/>
                </a:lnTo>
                <a:cubicBezTo>
                  <a:pt x="270" y="3006"/>
                  <a:pt x="256" y="2990"/>
                  <a:pt x="256" y="2986"/>
                </a:cubicBezTo>
                <a:lnTo>
                  <a:pt x="256" y="1244"/>
                </a:lnTo>
                <a:cubicBezTo>
                  <a:pt x="256" y="1241"/>
                  <a:pt x="270" y="1225"/>
                  <a:pt x="299" y="1225"/>
                </a:cubicBezTo>
                <a:lnTo>
                  <a:pt x="789" y="1225"/>
                </a:lnTo>
                <a:lnTo>
                  <a:pt x="789" y="968"/>
                </a:lnTo>
                <a:lnTo>
                  <a:pt x="299" y="968"/>
                </a:lnTo>
                <a:cubicBezTo>
                  <a:pt x="134" y="968"/>
                  <a:pt x="0" y="1092"/>
                  <a:pt x="0" y="1244"/>
                </a:cubicBezTo>
                <a:lnTo>
                  <a:pt x="0" y="2986"/>
                </a:lnTo>
                <a:cubicBezTo>
                  <a:pt x="0" y="3139"/>
                  <a:pt x="134" y="3263"/>
                  <a:pt x="299" y="3263"/>
                </a:cubicBezTo>
                <a:lnTo>
                  <a:pt x="798" y="3263"/>
                </a:lnTo>
                <a:cubicBezTo>
                  <a:pt x="793" y="3234"/>
                  <a:pt x="789" y="3203"/>
                  <a:pt x="789" y="3172"/>
                </a:cubicBezTo>
                <a:lnTo>
                  <a:pt x="789" y="3006"/>
                </a:lnTo>
                <a:lnTo>
                  <a:pt x="789" y="3006"/>
                </a:lnTo>
                <a:close/>
                <a:moveTo>
                  <a:pt x="1347" y="2678"/>
                </a:moveTo>
                <a:lnTo>
                  <a:pt x="1347" y="2678"/>
                </a:lnTo>
                <a:lnTo>
                  <a:pt x="1731" y="2678"/>
                </a:lnTo>
                <a:lnTo>
                  <a:pt x="1731" y="2294"/>
                </a:lnTo>
                <a:lnTo>
                  <a:pt x="1347" y="2294"/>
                </a:lnTo>
                <a:lnTo>
                  <a:pt x="1347" y="2678"/>
                </a:lnTo>
                <a:close/>
                <a:moveTo>
                  <a:pt x="1347" y="2076"/>
                </a:moveTo>
                <a:lnTo>
                  <a:pt x="1347" y="2076"/>
                </a:lnTo>
                <a:lnTo>
                  <a:pt x="1731" y="2076"/>
                </a:lnTo>
                <a:lnTo>
                  <a:pt x="1731" y="1692"/>
                </a:lnTo>
                <a:lnTo>
                  <a:pt x="1347" y="1692"/>
                </a:lnTo>
                <a:lnTo>
                  <a:pt x="1347" y="2076"/>
                </a:lnTo>
                <a:close/>
                <a:moveTo>
                  <a:pt x="1894" y="2678"/>
                </a:moveTo>
                <a:lnTo>
                  <a:pt x="1894" y="2678"/>
                </a:lnTo>
                <a:lnTo>
                  <a:pt x="2278" y="2678"/>
                </a:lnTo>
                <a:lnTo>
                  <a:pt x="2278" y="2294"/>
                </a:lnTo>
                <a:lnTo>
                  <a:pt x="1894" y="2294"/>
                </a:lnTo>
                <a:lnTo>
                  <a:pt x="1894" y="2678"/>
                </a:lnTo>
                <a:close/>
                <a:moveTo>
                  <a:pt x="1347" y="871"/>
                </a:moveTo>
                <a:lnTo>
                  <a:pt x="1347" y="871"/>
                </a:lnTo>
                <a:lnTo>
                  <a:pt x="1731" y="871"/>
                </a:lnTo>
                <a:lnTo>
                  <a:pt x="1731" y="487"/>
                </a:lnTo>
                <a:lnTo>
                  <a:pt x="1347" y="487"/>
                </a:lnTo>
                <a:lnTo>
                  <a:pt x="1347" y="871"/>
                </a:lnTo>
                <a:close/>
                <a:moveTo>
                  <a:pt x="1894" y="2076"/>
                </a:moveTo>
                <a:lnTo>
                  <a:pt x="1894" y="2076"/>
                </a:lnTo>
                <a:lnTo>
                  <a:pt x="2278" y="2076"/>
                </a:lnTo>
                <a:lnTo>
                  <a:pt x="2278" y="1692"/>
                </a:lnTo>
                <a:lnTo>
                  <a:pt x="1894" y="1692"/>
                </a:lnTo>
                <a:lnTo>
                  <a:pt x="1894" y="2076"/>
                </a:lnTo>
                <a:close/>
                <a:moveTo>
                  <a:pt x="1894" y="1474"/>
                </a:moveTo>
                <a:lnTo>
                  <a:pt x="1894" y="1474"/>
                </a:lnTo>
                <a:lnTo>
                  <a:pt x="2278" y="1474"/>
                </a:lnTo>
                <a:lnTo>
                  <a:pt x="2278" y="1089"/>
                </a:lnTo>
                <a:lnTo>
                  <a:pt x="1894" y="1089"/>
                </a:lnTo>
                <a:lnTo>
                  <a:pt x="1894" y="1474"/>
                </a:lnTo>
                <a:close/>
              </a:path>
            </a:pathLst>
          </a:custGeom>
          <a:solidFill>
            <a:srgbClr val="765A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p:cNvSpPr>
            <a:spLocks noChangeAspect="1" noEditPoints="1"/>
          </p:cNvSpPr>
          <p:nvPr/>
        </p:nvSpPr>
        <p:spPr bwMode="auto">
          <a:xfrm>
            <a:off x="6934200" y="2346960"/>
            <a:ext cx="1092280" cy="1005840"/>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solidFill>
            <a:srgbClr val="765A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39"/>
          <p:cNvSpPr>
            <a:spLocks noChangeAspect="1" noEditPoints="1"/>
          </p:cNvSpPr>
          <p:nvPr/>
        </p:nvSpPr>
        <p:spPr bwMode="auto">
          <a:xfrm>
            <a:off x="3733800" y="1752600"/>
            <a:ext cx="1255286" cy="1005840"/>
          </a:xfrm>
          <a:custGeom>
            <a:avLst/>
            <a:gdLst>
              <a:gd name="T0" fmla="*/ 133 w 148"/>
              <a:gd name="T1" fmla="*/ 0 h 118"/>
              <a:gd name="T2" fmla="*/ 15 w 148"/>
              <a:gd name="T3" fmla="*/ 0 h 118"/>
              <a:gd name="T4" fmla="*/ 0 w 148"/>
              <a:gd name="T5" fmla="*/ 15 h 118"/>
              <a:gd name="T6" fmla="*/ 0 w 148"/>
              <a:gd name="T7" fmla="*/ 104 h 118"/>
              <a:gd name="T8" fmla="*/ 15 w 148"/>
              <a:gd name="T9" fmla="*/ 118 h 118"/>
              <a:gd name="T10" fmla="*/ 133 w 148"/>
              <a:gd name="T11" fmla="*/ 118 h 118"/>
              <a:gd name="T12" fmla="*/ 148 w 148"/>
              <a:gd name="T13" fmla="*/ 104 h 118"/>
              <a:gd name="T14" fmla="*/ 148 w 148"/>
              <a:gd name="T15" fmla="*/ 15 h 118"/>
              <a:gd name="T16" fmla="*/ 133 w 148"/>
              <a:gd name="T17" fmla="*/ 0 h 118"/>
              <a:gd name="T18" fmla="*/ 133 w 148"/>
              <a:gd name="T19" fmla="*/ 104 h 118"/>
              <a:gd name="T20" fmla="*/ 15 w 148"/>
              <a:gd name="T21" fmla="*/ 104 h 118"/>
              <a:gd name="T22" fmla="*/ 15 w 148"/>
              <a:gd name="T23" fmla="*/ 15 h 118"/>
              <a:gd name="T24" fmla="*/ 133 w 148"/>
              <a:gd name="T25" fmla="*/ 15 h 118"/>
              <a:gd name="T26" fmla="*/ 133 w 148"/>
              <a:gd name="T27" fmla="*/ 104 h 118"/>
              <a:gd name="T28" fmla="*/ 66 w 148"/>
              <a:gd name="T29" fmla="*/ 75 h 118"/>
              <a:gd name="T30" fmla="*/ 30 w 148"/>
              <a:gd name="T31" fmla="*/ 75 h 118"/>
              <a:gd name="T32" fmla="*/ 30 w 148"/>
              <a:gd name="T33" fmla="*/ 88 h 118"/>
              <a:gd name="T34" fmla="*/ 66 w 148"/>
              <a:gd name="T35" fmla="*/ 88 h 118"/>
              <a:gd name="T36" fmla="*/ 66 w 148"/>
              <a:gd name="T37" fmla="*/ 75 h 118"/>
              <a:gd name="T38" fmla="*/ 66 w 148"/>
              <a:gd name="T39" fmla="*/ 53 h 118"/>
              <a:gd name="T40" fmla="*/ 30 w 148"/>
              <a:gd name="T41" fmla="*/ 53 h 118"/>
              <a:gd name="T42" fmla="*/ 30 w 148"/>
              <a:gd name="T43" fmla="*/ 66 h 118"/>
              <a:gd name="T44" fmla="*/ 66 w 148"/>
              <a:gd name="T45" fmla="*/ 66 h 118"/>
              <a:gd name="T46" fmla="*/ 66 w 148"/>
              <a:gd name="T47" fmla="*/ 53 h 118"/>
              <a:gd name="T48" fmla="*/ 66 w 148"/>
              <a:gd name="T49" fmla="*/ 31 h 118"/>
              <a:gd name="T50" fmla="*/ 30 w 148"/>
              <a:gd name="T51" fmla="*/ 31 h 118"/>
              <a:gd name="T52" fmla="*/ 30 w 148"/>
              <a:gd name="T53" fmla="*/ 44 h 118"/>
              <a:gd name="T54" fmla="*/ 66 w 148"/>
              <a:gd name="T55" fmla="*/ 44 h 118"/>
              <a:gd name="T56" fmla="*/ 66 w 148"/>
              <a:gd name="T57" fmla="*/ 31 h 118"/>
              <a:gd name="T58" fmla="*/ 117 w 148"/>
              <a:gd name="T59" fmla="*/ 78 h 118"/>
              <a:gd name="T60" fmla="*/ 105 w 148"/>
              <a:gd name="T61" fmla="*/ 68 h 118"/>
              <a:gd name="T62" fmla="*/ 113 w 148"/>
              <a:gd name="T63" fmla="*/ 47 h 118"/>
              <a:gd name="T64" fmla="*/ 100 w 148"/>
              <a:gd name="T65" fmla="*/ 31 h 118"/>
              <a:gd name="T66" fmla="*/ 86 w 148"/>
              <a:gd name="T67" fmla="*/ 47 h 118"/>
              <a:gd name="T68" fmla="*/ 94 w 148"/>
              <a:gd name="T69" fmla="*/ 68 h 118"/>
              <a:gd name="T70" fmla="*/ 82 w 148"/>
              <a:gd name="T71" fmla="*/ 78 h 118"/>
              <a:gd name="T72" fmla="*/ 81 w 148"/>
              <a:gd name="T73" fmla="*/ 88 h 118"/>
              <a:gd name="T74" fmla="*/ 118 w 148"/>
              <a:gd name="T75" fmla="*/ 88 h 118"/>
              <a:gd name="T76" fmla="*/ 117 w 148"/>
              <a:gd name="T77" fmla="*/ 7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18">
                <a:moveTo>
                  <a:pt x="133" y="0"/>
                </a:moveTo>
                <a:cubicBezTo>
                  <a:pt x="15" y="0"/>
                  <a:pt x="15" y="0"/>
                  <a:pt x="15" y="0"/>
                </a:cubicBezTo>
                <a:cubicBezTo>
                  <a:pt x="7" y="0"/>
                  <a:pt x="0" y="7"/>
                  <a:pt x="0" y="15"/>
                </a:cubicBezTo>
                <a:cubicBezTo>
                  <a:pt x="0" y="104"/>
                  <a:pt x="0" y="104"/>
                  <a:pt x="0" y="104"/>
                </a:cubicBezTo>
                <a:cubicBezTo>
                  <a:pt x="0" y="112"/>
                  <a:pt x="7" y="118"/>
                  <a:pt x="15" y="118"/>
                </a:cubicBezTo>
                <a:cubicBezTo>
                  <a:pt x="133" y="118"/>
                  <a:pt x="133" y="118"/>
                  <a:pt x="133" y="118"/>
                </a:cubicBezTo>
                <a:cubicBezTo>
                  <a:pt x="141" y="118"/>
                  <a:pt x="148" y="112"/>
                  <a:pt x="148" y="104"/>
                </a:cubicBezTo>
                <a:cubicBezTo>
                  <a:pt x="148" y="15"/>
                  <a:pt x="148" y="15"/>
                  <a:pt x="148" y="15"/>
                </a:cubicBezTo>
                <a:cubicBezTo>
                  <a:pt x="148" y="7"/>
                  <a:pt x="141" y="0"/>
                  <a:pt x="133" y="0"/>
                </a:cubicBezTo>
                <a:close/>
                <a:moveTo>
                  <a:pt x="133" y="104"/>
                </a:moveTo>
                <a:cubicBezTo>
                  <a:pt x="15" y="104"/>
                  <a:pt x="15" y="104"/>
                  <a:pt x="15" y="104"/>
                </a:cubicBezTo>
                <a:cubicBezTo>
                  <a:pt x="15" y="15"/>
                  <a:pt x="15" y="15"/>
                  <a:pt x="15" y="15"/>
                </a:cubicBezTo>
                <a:cubicBezTo>
                  <a:pt x="133" y="15"/>
                  <a:pt x="133" y="15"/>
                  <a:pt x="133" y="15"/>
                </a:cubicBezTo>
                <a:lnTo>
                  <a:pt x="133" y="104"/>
                </a:lnTo>
                <a:close/>
                <a:moveTo>
                  <a:pt x="66" y="75"/>
                </a:moveTo>
                <a:cubicBezTo>
                  <a:pt x="30" y="75"/>
                  <a:pt x="30" y="75"/>
                  <a:pt x="30" y="75"/>
                </a:cubicBezTo>
                <a:cubicBezTo>
                  <a:pt x="30" y="88"/>
                  <a:pt x="30" y="88"/>
                  <a:pt x="30" y="88"/>
                </a:cubicBezTo>
                <a:cubicBezTo>
                  <a:pt x="66" y="88"/>
                  <a:pt x="66" y="88"/>
                  <a:pt x="66" y="88"/>
                </a:cubicBezTo>
                <a:lnTo>
                  <a:pt x="66" y="75"/>
                </a:lnTo>
                <a:close/>
                <a:moveTo>
                  <a:pt x="66" y="53"/>
                </a:moveTo>
                <a:cubicBezTo>
                  <a:pt x="30" y="53"/>
                  <a:pt x="30" y="53"/>
                  <a:pt x="30" y="53"/>
                </a:cubicBezTo>
                <a:cubicBezTo>
                  <a:pt x="30" y="66"/>
                  <a:pt x="30" y="66"/>
                  <a:pt x="30" y="66"/>
                </a:cubicBezTo>
                <a:cubicBezTo>
                  <a:pt x="66" y="66"/>
                  <a:pt x="66" y="66"/>
                  <a:pt x="66" y="66"/>
                </a:cubicBezTo>
                <a:lnTo>
                  <a:pt x="66" y="53"/>
                </a:lnTo>
                <a:close/>
                <a:moveTo>
                  <a:pt x="66" y="31"/>
                </a:moveTo>
                <a:cubicBezTo>
                  <a:pt x="30" y="31"/>
                  <a:pt x="30" y="31"/>
                  <a:pt x="30" y="31"/>
                </a:cubicBezTo>
                <a:cubicBezTo>
                  <a:pt x="30" y="44"/>
                  <a:pt x="30" y="44"/>
                  <a:pt x="30" y="44"/>
                </a:cubicBezTo>
                <a:cubicBezTo>
                  <a:pt x="66" y="44"/>
                  <a:pt x="66" y="44"/>
                  <a:pt x="66" y="44"/>
                </a:cubicBezTo>
                <a:lnTo>
                  <a:pt x="66" y="31"/>
                </a:lnTo>
                <a:close/>
                <a:moveTo>
                  <a:pt x="117" y="78"/>
                </a:moveTo>
                <a:cubicBezTo>
                  <a:pt x="117" y="78"/>
                  <a:pt x="105" y="75"/>
                  <a:pt x="105" y="68"/>
                </a:cubicBezTo>
                <a:cubicBezTo>
                  <a:pt x="105" y="62"/>
                  <a:pt x="113" y="59"/>
                  <a:pt x="113" y="47"/>
                </a:cubicBezTo>
                <a:cubicBezTo>
                  <a:pt x="113" y="37"/>
                  <a:pt x="110" y="31"/>
                  <a:pt x="100" y="31"/>
                </a:cubicBezTo>
                <a:cubicBezTo>
                  <a:pt x="89" y="31"/>
                  <a:pt x="86" y="37"/>
                  <a:pt x="86" y="47"/>
                </a:cubicBezTo>
                <a:cubicBezTo>
                  <a:pt x="86" y="59"/>
                  <a:pt x="94" y="62"/>
                  <a:pt x="94" y="68"/>
                </a:cubicBezTo>
                <a:cubicBezTo>
                  <a:pt x="94" y="75"/>
                  <a:pt x="82" y="78"/>
                  <a:pt x="82" y="78"/>
                </a:cubicBezTo>
                <a:cubicBezTo>
                  <a:pt x="81" y="78"/>
                  <a:pt x="81" y="88"/>
                  <a:pt x="81" y="88"/>
                </a:cubicBezTo>
                <a:cubicBezTo>
                  <a:pt x="118" y="88"/>
                  <a:pt x="118" y="88"/>
                  <a:pt x="118" y="88"/>
                </a:cubicBezTo>
                <a:cubicBezTo>
                  <a:pt x="118" y="88"/>
                  <a:pt x="118" y="78"/>
                  <a:pt x="117" y="78"/>
                </a:cubicBezTo>
                <a:close/>
              </a:path>
            </a:pathLst>
          </a:custGeom>
          <a:solidFill>
            <a:srgbClr val="765A00"/>
          </a:solidFill>
          <a:ln>
            <a:noFill/>
          </a:ln>
          <a:extLst/>
        </p:spPr>
        <p:txBody>
          <a:bodyPr vert="horz" wrap="square" lIns="91440" tIns="45720" rIns="91440" bIns="45720" numCol="1" anchor="t" anchorCtr="0" compatLnSpc="1">
            <a:prstTxWarp prst="textNoShape">
              <a:avLst/>
            </a:prstTxWarp>
          </a:bodyPr>
          <a:lstStyle/>
          <a:p>
            <a:endParaRPr lang="en-US" dirty="0"/>
          </a:p>
        </p:txBody>
      </p:sp>
    </p:spTree>
    <p:custDataLst>
      <p:tags r:id="rId1"/>
    </p:custDataLst>
    <p:extLst>
      <p:ext uri="{BB962C8B-B14F-4D97-AF65-F5344CB8AC3E}">
        <p14:creationId xmlns:p14="http://schemas.microsoft.com/office/powerpoint/2010/main" val="3614289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smtClean="0"/>
              <a:t>Let’s view the functions the ESS Administrator can perform in ESS. </a:t>
            </a:r>
            <a:endParaRPr lang="en-US" dirty="0"/>
          </a:p>
        </p:txBody>
      </p:sp>
      <p:sp>
        <p:nvSpPr>
          <p:cNvPr id="3" name="Title 2"/>
          <p:cNvSpPr>
            <a:spLocks noGrp="1"/>
          </p:cNvSpPr>
          <p:nvPr>
            <p:ph type="title"/>
          </p:nvPr>
        </p:nvSpPr>
        <p:spPr/>
        <p:txBody>
          <a:bodyPr/>
          <a:lstStyle/>
          <a:p>
            <a:r>
              <a:rPr lang="en-US" dirty="0" smtClean="0"/>
              <a:t>Demonstration – ESS Administrator Functions</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610101" y="1828800"/>
            <a:ext cx="3429000" cy="2286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ESS Administration Functions</a:t>
            </a:r>
            <a:endParaRPr kumimoji="0" lang="en-US" sz="1600" b="1" i="0" u="none" strike="noStrike" cap="none" normalizeH="0" baseline="0" dirty="0" smtClean="0">
              <a:ln>
                <a:noFill/>
              </a:ln>
              <a:solidFill>
                <a:srgbClr val="000066"/>
              </a:solidFill>
              <a:effectLst/>
              <a:latin typeface="Arial" charset="0"/>
            </a:endParaRPr>
          </a:p>
        </p:txBody>
      </p:sp>
      <p:sp>
        <p:nvSpPr>
          <p:cNvPr id="20" name="Pentagon 19"/>
          <p:cNvSpPr/>
          <p:nvPr/>
        </p:nvSpPr>
        <p:spPr bwMode="auto">
          <a:xfrm>
            <a:off x="342900" y="28956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Office Locations</a:t>
            </a:r>
            <a:endParaRPr lang="en-US" sz="1600" dirty="0">
              <a:solidFill>
                <a:schemeClr val="bg1"/>
              </a:solidFill>
              <a:latin typeface="Arial" charset="0"/>
            </a:endParaRPr>
          </a:p>
        </p:txBody>
      </p:sp>
      <p:sp>
        <p:nvSpPr>
          <p:cNvPr id="21" name="Pentagon 20"/>
          <p:cNvSpPr/>
          <p:nvPr/>
        </p:nvSpPr>
        <p:spPr bwMode="auto">
          <a:xfrm>
            <a:off x="342900" y="3566626"/>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Contact Persons</a:t>
            </a:r>
            <a:endParaRPr lang="en-US" sz="1600" dirty="0">
              <a:solidFill>
                <a:schemeClr val="bg1"/>
              </a:solidFill>
              <a:latin typeface="Arial" charset="0"/>
            </a:endParaRPr>
          </a:p>
        </p:txBody>
      </p:sp>
      <p:sp>
        <p:nvSpPr>
          <p:cNvPr id="12" name="Pentagon 11"/>
          <p:cNvSpPr/>
          <p:nvPr/>
        </p:nvSpPr>
        <p:spPr bwMode="auto">
          <a:xfrm>
            <a:off x="323850" y="4222876"/>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Users</a:t>
            </a:r>
            <a:endParaRPr lang="en-US" sz="1600" dirty="0">
              <a:solidFill>
                <a:schemeClr val="bg1"/>
              </a:solidFill>
              <a:latin typeface="Arial" charset="0"/>
            </a:endParaRPr>
          </a:p>
        </p:txBody>
      </p:sp>
      <p:pic>
        <p:nvPicPr>
          <p:cNvPr id="4" name="Picture 3"/>
          <p:cNvPicPr>
            <a:picLocks noChangeAspect="1"/>
          </p:cNvPicPr>
          <p:nvPr/>
        </p:nvPicPr>
        <p:blipFill rotWithShape="1">
          <a:blip r:embed="rId4"/>
          <a:srcRect t="687"/>
          <a:stretch/>
        </p:blipFill>
        <p:spPr>
          <a:xfrm>
            <a:off x="4057650" y="2133600"/>
            <a:ext cx="4463997" cy="4126117"/>
          </a:xfrm>
          <a:prstGeom prst="rect">
            <a:avLst/>
          </a:prstGeom>
        </p:spPr>
      </p:pic>
    </p:spTree>
    <p:custDataLst>
      <p:tags r:id="rId1"/>
    </p:custDataLst>
    <p:extLst>
      <p:ext uri="{BB962C8B-B14F-4D97-AF65-F5344CB8AC3E}">
        <p14:creationId xmlns:p14="http://schemas.microsoft.com/office/powerpoint/2010/main" val="1713696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5" name="Admin Tab Function">
            <a:hlinkClick r:id="" action="ppaction://media"/>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992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a:t>Let's </a:t>
            </a:r>
            <a:r>
              <a:rPr lang="en-US" dirty="0" smtClean="0"/>
              <a:t>now try performing the following activities.</a:t>
            </a:r>
            <a:endParaRPr lang="en-US" dirty="0"/>
          </a:p>
        </p:txBody>
      </p:sp>
      <p:sp>
        <p:nvSpPr>
          <p:cNvPr id="3" name="Title 2"/>
          <p:cNvSpPr>
            <a:spLocks noGrp="1"/>
          </p:cNvSpPr>
          <p:nvPr>
            <p:ph type="title"/>
          </p:nvPr>
        </p:nvSpPr>
        <p:spPr/>
        <p:txBody>
          <a:bodyPr/>
          <a:lstStyle/>
          <a:p>
            <a:r>
              <a:rPr lang="en-US" dirty="0" smtClean="0"/>
              <a:t>Demonstration - </a:t>
            </a:r>
            <a:r>
              <a:rPr lang="en-US" dirty="0">
                <a:latin typeface="Arial" charset="0"/>
              </a:rPr>
              <a:t>Download CPRB ID &amp; Contribution Group Search </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3916680" y="1828800"/>
            <a:ext cx="4846320" cy="2286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Download CPRB ID &amp; Contribution Group Search </a:t>
            </a:r>
            <a:endParaRPr kumimoji="0" lang="en-US" sz="1600" b="1" i="0" u="none" strike="noStrike" cap="none" normalizeH="0" baseline="0" dirty="0" smtClean="0">
              <a:ln>
                <a:noFill/>
              </a:ln>
              <a:solidFill>
                <a:srgbClr val="000066"/>
              </a:solidFill>
              <a:effectLst/>
              <a:latin typeface="Arial" charset="0"/>
            </a:endParaRPr>
          </a:p>
        </p:txBody>
      </p:sp>
      <p:sp>
        <p:nvSpPr>
          <p:cNvPr id="20" name="Pentagon 19"/>
          <p:cNvSpPr/>
          <p:nvPr/>
        </p:nvSpPr>
        <p:spPr bwMode="auto">
          <a:xfrm>
            <a:off x="342900" y="30480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Download CPRB ID</a:t>
            </a:r>
            <a:endParaRPr lang="en-US" sz="1600" dirty="0">
              <a:solidFill>
                <a:schemeClr val="bg1"/>
              </a:solidFill>
              <a:latin typeface="Arial" charset="0"/>
            </a:endParaRPr>
          </a:p>
        </p:txBody>
      </p:sp>
      <p:sp>
        <p:nvSpPr>
          <p:cNvPr id="21" name="Pentagon 20"/>
          <p:cNvSpPr/>
          <p:nvPr/>
        </p:nvSpPr>
        <p:spPr bwMode="auto">
          <a:xfrm>
            <a:off x="342900" y="3719026"/>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Contribution Group Search </a:t>
            </a:r>
            <a:endParaRPr lang="en-US" sz="1600" dirty="0">
              <a:solidFill>
                <a:schemeClr val="bg1"/>
              </a:solidFill>
              <a:latin typeface="Arial" charset="0"/>
            </a:endParaRPr>
          </a:p>
        </p:txBody>
      </p:sp>
      <p:pic>
        <p:nvPicPr>
          <p:cNvPr id="11" name="Picture 10"/>
          <p:cNvPicPr>
            <a:picLocks noChangeAspect="1"/>
          </p:cNvPicPr>
          <p:nvPr/>
        </p:nvPicPr>
        <p:blipFill>
          <a:blip r:embed="rId4"/>
          <a:stretch>
            <a:fillRect/>
          </a:stretch>
        </p:blipFill>
        <p:spPr>
          <a:xfrm>
            <a:off x="4610101" y="2665455"/>
            <a:ext cx="3749040" cy="3477529"/>
          </a:xfrm>
          <a:prstGeom prst="rect">
            <a:avLst/>
          </a:prstGeom>
          <a:ln>
            <a:solidFill>
              <a:schemeClr val="accent1"/>
            </a:solidFill>
          </a:ln>
        </p:spPr>
      </p:pic>
    </p:spTree>
    <p:custDataLst>
      <p:tags r:id="rId1"/>
    </p:custDataLst>
    <p:extLst>
      <p:ext uri="{BB962C8B-B14F-4D97-AF65-F5344CB8AC3E}">
        <p14:creationId xmlns:p14="http://schemas.microsoft.com/office/powerpoint/2010/main" val="177829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Download CPRB ID &amp; Contribution Group Search </a:t>
            </a:r>
            <a:endParaRPr lang="en-US" dirty="0"/>
          </a:p>
        </p:txBody>
      </p:sp>
      <p:sp>
        <p:nvSpPr>
          <p:cNvPr id="26" name="Rectangle 25"/>
          <p:cNvSpPr/>
          <p:nvPr/>
        </p:nvSpPr>
        <p:spPr bwMode="auto">
          <a:xfrm>
            <a:off x="382343" y="1143000"/>
            <a:ext cx="7246094" cy="4610606"/>
          </a:xfrm>
          <a:prstGeom prst="rect">
            <a:avLst/>
          </a:prstGeom>
          <a:solidFill>
            <a:srgbClr val="EEEFF4"/>
          </a:solidFill>
          <a:ln w="9525" cap="flat" cmpd="sng" algn="ctr">
            <a:solidFill>
              <a:sysClr val="window" lastClr="FFFFFF"/>
            </a:solidFill>
            <a:prstDash val="solid"/>
            <a:round/>
            <a:headEnd type="none" w="med" len="med"/>
            <a:tailEnd type="none" w="med" len="med"/>
          </a:ln>
          <a:effectLst/>
        </p:spPr>
        <p:txBody>
          <a:bodyPr vert="horz" wrap="square" lIns="274320" tIns="0" rIns="274320" bIns="0" numCol="1" rtlCol="0" anchor="ctr" anchorCtr="0" compatLnSpc="1">
            <a:prstTxWarp prst="textNoShape">
              <a:avLst/>
            </a:prstTxWarp>
          </a:bodyPr>
          <a:lstStyle/>
          <a:p>
            <a:pPr marL="231775" lvl="0" indent="-231775" algn="ctr" fontAlgn="base">
              <a:lnSpc>
                <a:spcPct val="106000"/>
              </a:lnSpc>
              <a:spcBef>
                <a:spcPct val="0"/>
              </a:spcBef>
              <a:spcAft>
                <a:spcPct val="0"/>
              </a:spcAft>
              <a:defRPr/>
            </a:pPr>
            <a:r>
              <a:rPr lang="en-US" sz="2000" kern="0" dirty="0" smtClean="0">
                <a:solidFill>
                  <a:prstClr val="black"/>
                </a:solidFill>
              </a:rPr>
              <a:t>The </a:t>
            </a:r>
            <a:r>
              <a:rPr lang="en-US" sz="2000" b="1" kern="0" dirty="0" smtClean="0">
                <a:solidFill>
                  <a:prstClr val="black"/>
                </a:solidFill>
              </a:rPr>
              <a:t>Download CPRB ID </a:t>
            </a:r>
            <a:r>
              <a:rPr lang="en-US" sz="2000" dirty="0"/>
              <a:t>screen provides the contribution group, CPRB ID, employee’s last name and last four digits of the employee’s SSN for a particular employee or a set of employees. </a:t>
            </a:r>
            <a:endParaRPr lang="en-US" sz="2000" dirty="0" smtClean="0"/>
          </a:p>
          <a:p>
            <a:pPr marL="231775" lvl="0" indent="-231775" algn="ctr" fontAlgn="base">
              <a:lnSpc>
                <a:spcPct val="106000"/>
              </a:lnSpc>
              <a:spcBef>
                <a:spcPct val="0"/>
              </a:spcBef>
              <a:spcAft>
                <a:spcPct val="0"/>
              </a:spcAft>
              <a:defRPr/>
            </a:pPr>
            <a:r>
              <a:rPr lang="en-US" sz="2000" dirty="0" smtClean="0"/>
              <a:t>The</a:t>
            </a:r>
            <a:r>
              <a:rPr lang="en-US" sz="2000" b="1" kern="0" dirty="0" smtClean="0">
                <a:solidFill>
                  <a:prstClr val="black"/>
                </a:solidFill>
              </a:rPr>
              <a:t> Contribution Group Search </a:t>
            </a:r>
            <a:r>
              <a:rPr lang="en-US" sz="2000" dirty="0" smtClean="0"/>
              <a:t>is </a:t>
            </a:r>
            <a:r>
              <a:rPr lang="en-US" sz="2000" dirty="0"/>
              <a:t>used to “organize” employees into different contribution rate categories and to validate their contribution amounts. </a:t>
            </a:r>
            <a:endParaRPr kumimoji="0" lang="en-US" sz="2000" b="0" i="0" u="none" strike="noStrike" kern="0" cap="none" spc="0" normalizeH="0" baseline="0" noProof="0" dirty="0" smtClean="0">
              <a:ln>
                <a:noFill/>
              </a:ln>
              <a:solidFill>
                <a:prstClr val="black"/>
              </a:solidFill>
              <a:effectLst/>
              <a:uLnTx/>
              <a:uFillTx/>
            </a:endParaRPr>
          </a:p>
        </p:txBody>
      </p:sp>
      <p:sp>
        <p:nvSpPr>
          <p:cNvPr id="27" name="Half Frame 26"/>
          <p:cNvSpPr/>
          <p:nvPr/>
        </p:nvSpPr>
        <p:spPr bwMode="auto">
          <a:xfrm>
            <a:off x="388693"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28" name="Half Frame 27"/>
          <p:cNvSpPr/>
          <p:nvPr/>
        </p:nvSpPr>
        <p:spPr bwMode="auto">
          <a:xfrm rot="16200000">
            <a:off x="381001" y="425196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29" name="Half Frame 28"/>
          <p:cNvSpPr/>
          <p:nvPr/>
        </p:nvSpPr>
        <p:spPr bwMode="auto">
          <a:xfrm rot="5400000">
            <a:off x="6156960"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0" name="Rectangle 29"/>
          <p:cNvSpPr/>
          <p:nvPr/>
        </p:nvSpPr>
        <p:spPr bwMode="auto">
          <a:xfrm>
            <a:off x="5887720" y="4561840"/>
            <a:ext cx="2870200" cy="1752600"/>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endParaRPr>
          </a:p>
        </p:txBody>
      </p:sp>
      <p:sp>
        <p:nvSpPr>
          <p:cNvPr id="32" name="Half Frame 31"/>
          <p:cNvSpPr/>
          <p:nvPr/>
        </p:nvSpPr>
        <p:spPr bwMode="auto">
          <a:xfrm>
            <a:off x="5878901"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3" name="Half Frame 32"/>
          <p:cNvSpPr/>
          <p:nvPr/>
        </p:nvSpPr>
        <p:spPr bwMode="auto">
          <a:xfrm rot="5400000">
            <a:off x="8205905"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4" name="Half Frame 33"/>
          <p:cNvSpPr/>
          <p:nvPr/>
        </p:nvSpPr>
        <p:spPr bwMode="auto">
          <a:xfrm rot="10800000">
            <a:off x="8191500" y="5755894"/>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5" name="Half Frame 34"/>
          <p:cNvSpPr/>
          <p:nvPr/>
        </p:nvSpPr>
        <p:spPr bwMode="auto">
          <a:xfrm rot="16200000">
            <a:off x="5907278" y="5776911"/>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063" y="4730429"/>
            <a:ext cx="2186022" cy="1455925"/>
          </a:xfrm>
          <a:prstGeom prst="rect">
            <a:avLst/>
          </a:prstGeom>
        </p:spPr>
      </p:pic>
    </p:spTree>
    <p:custDataLst>
      <p:tags r:id="rId1"/>
    </p:custDataLst>
    <p:extLst>
      <p:ext uri="{BB962C8B-B14F-4D97-AF65-F5344CB8AC3E}">
        <p14:creationId xmlns:p14="http://schemas.microsoft.com/office/powerpoint/2010/main" val="2952331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7562" y="914400"/>
            <a:ext cx="6831437" cy="5562600"/>
          </a:xfrm>
          <a:prstGeom prst="rect">
            <a:avLst/>
          </a:prstGeom>
        </p:spPr>
      </p:pic>
      <p:sp>
        <p:nvSpPr>
          <p:cNvPr id="3" name="Title 2"/>
          <p:cNvSpPr>
            <a:spLocks noGrp="1"/>
          </p:cNvSpPr>
          <p:nvPr>
            <p:ph type="title"/>
          </p:nvPr>
        </p:nvSpPr>
        <p:spPr/>
        <p:txBody>
          <a:bodyPr/>
          <a:lstStyle/>
          <a:p>
            <a:r>
              <a:rPr lang="en-US" dirty="0" smtClean="0"/>
              <a:t>Contribution Group Search</a:t>
            </a:r>
            <a:endParaRPr lang="en-US" dirty="0"/>
          </a:p>
        </p:txBody>
      </p:sp>
    </p:spTree>
    <p:extLst>
      <p:ext uri="{BB962C8B-B14F-4D97-AF65-F5344CB8AC3E}">
        <p14:creationId xmlns:p14="http://schemas.microsoft.com/office/powerpoint/2010/main" val="2088632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Payroll Schedule </a:t>
            </a:r>
            <a:endParaRPr lang="en-US" dirty="0"/>
          </a:p>
        </p:txBody>
      </p:sp>
      <p:sp>
        <p:nvSpPr>
          <p:cNvPr id="4" name="Rectangle 3"/>
          <p:cNvSpPr/>
          <p:nvPr/>
        </p:nvSpPr>
        <p:spPr bwMode="auto">
          <a:xfrm>
            <a:off x="636904" y="1499425"/>
            <a:ext cx="6456682" cy="4295141"/>
          </a:xfrm>
          <a:prstGeom prst="rect">
            <a:avLst/>
          </a:prstGeom>
          <a:solidFill>
            <a:srgbClr val="EEEFF4"/>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231775" indent="-231775" algn="ctr" fontAlgn="base">
              <a:lnSpc>
                <a:spcPct val="106000"/>
              </a:lnSpc>
              <a:spcBef>
                <a:spcPct val="0"/>
              </a:spcBef>
              <a:spcAft>
                <a:spcPct val="0"/>
              </a:spcAft>
            </a:pPr>
            <a:r>
              <a:rPr lang="en-US" sz="2000" dirty="0" smtClean="0"/>
              <a:t>The </a:t>
            </a:r>
            <a:r>
              <a:rPr lang="en-US" sz="2000" b="1" dirty="0" smtClean="0"/>
              <a:t>Payroll Schedule </a:t>
            </a:r>
            <a:r>
              <a:rPr lang="en-US" sz="2000" dirty="0" smtClean="0"/>
              <a:t>is critical information that must be reported annually to CPRB in order to submit contribution reports and payments for the upcoming year in a timely manner. </a:t>
            </a:r>
            <a:endParaRPr kumimoji="0" lang="en-US" sz="2000" i="0" u="none" strike="noStrike" cap="none" normalizeH="0" baseline="0" dirty="0" smtClean="0">
              <a:ln>
                <a:noFill/>
              </a:ln>
              <a:solidFill>
                <a:schemeClr val="tx1"/>
              </a:solidFill>
              <a:effectLst/>
              <a:latin typeface="Arial" charset="0"/>
            </a:endParaRPr>
          </a:p>
        </p:txBody>
      </p:sp>
      <p:sp>
        <p:nvSpPr>
          <p:cNvPr id="5" name="Half Frame 4"/>
          <p:cNvSpPr/>
          <p:nvPr/>
        </p:nvSpPr>
        <p:spPr bwMode="auto">
          <a:xfrm>
            <a:off x="64325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7" name="Half Frame 6"/>
          <p:cNvSpPr/>
          <p:nvPr/>
        </p:nvSpPr>
        <p:spPr bwMode="auto">
          <a:xfrm rot="16200000">
            <a:off x="635562" y="4331526"/>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8" name="Half Frame 7"/>
          <p:cNvSpPr/>
          <p:nvPr/>
        </p:nvSpPr>
        <p:spPr bwMode="auto">
          <a:xfrm rot="5400000">
            <a:off x="563181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5" name="Half Frame 14"/>
          <p:cNvSpPr/>
          <p:nvPr/>
        </p:nvSpPr>
        <p:spPr bwMode="auto">
          <a:xfrm rot="10800000">
            <a:off x="5606414" y="4459565"/>
            <a:ext cx="1463040" cy="1463040"/>
          </a:xfrm>
          <a:prstGeom prst="halfFrame">
            <a:avLst>
              <a:gd name="adj1" fmla="val 14664"/>
              <a:gd name="adj2" fmla="val 17099"/>
            </a:avLst>
          </a:prstGeom>
          <a:solidFill>
            <a:schemeClr val="accent5">
              <a:lumMod val="40000"/>
              <a:lumOff val="60000"/>
            </a:schemeClr>
          </a:solidFill>
          <a:ln>
            <a:solidFill>
              <a:schemeClr val="accent5">
                <a:lumMod val="40000"/>
                <a:lumOff val="6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5692703" y="4556696"/>
            <a:ext cx="2613097" cy="162581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1" name="Half Frame 10"/>
          <p:cNvSpPr/>
          <p:nvPr/>
        </p:nvSpPr>
        <p:spPr bwMode="auto">
          <a:xfrm>
            <a:off x="5643244" y="4469297"/>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2" name="Half Frame 11"/>
          <p:cNvSpPr/>
          <p:nvPr/>
        </p:nvSpPr>
        <p:spPr bwMode="auto">
          <a:xfrm rot="5400000">
            <a:off x="7963498" y="445216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4" name="Half Frame 13"/>
          <p:cNvSpPr/>
          <p:nvPr/>
        </p:nvSpPr>
        <p:spPr bwMode="auto">
          <a:xfrm rot="10800000">
            <a:off x="7963462" y="567197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9" name="Half Frame 8"/>
          <p:cNvSpPr/>
          <p:nvPr/>
        </p:nvSpPr>
        <p:spPr bwMode="auto">
          <a:xfrm rot="16200000">
            <a:off x="5641974" y="567832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833" t="11266" r="6666" b="7517"/>
          <a:stretch/>
        </p:blipFill>
        <p:spPr>
          <a:xfrm>
            <a:off x="5915024" y="4615538"/>
            <a:ext cx="2344267" cy="1451213"/>
          </a:xfrm>
          <a:prstGeom prst="rect">
            <a:avLst/>
          </a:prstGeom>
        </p:spPr>
      </p:pic>
    </p:spTree>
    <p:custDataLst>
      <p:tags r:id="rId1"/>
    </p:custDataLst>
    <p:extLst>
      <p:ext uri="{BB962C8B-B14F-4D97-AF65-F5344CB8AC3E}">
        <p14:creationId xmlns:p14="http://schemas.microsoft.com/office/powerpoint/2010/main" val="3922940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a:t>Let's </a:t>
            </a:r>
            <a:r>
              <a:rPr lang="en-US" dirty="0" smtClean="0"/>
              <a:t>now view the steps to add and view a payroll schedule. </a:t>
            </a:r>
            <a:endParaRPr lang="en-US" dirty="0"/>
          </a:p>
        </p:txBody>
      </p:sp>
      <p:sp>
        <p:nvSpPr>
          <p:cNvPr id="3" name="Title 2"/>
          <p:cNvSpPr>
            <a:spLocks noGrp="1"/>
          </p:cNvSpPr>
          <p:nvPr>
            <p:ph type="title"/>
          </p:nvPr>
        </p:nvSpPr>
        <p:spPr/>
        <p:txBody>
          <a:bodyPr/>
          <a:lstStyle/>
          <a:p>
            <a:r>
              <a:rPr lang="en-US" dirty="0" smtClean="0"/>
              <a:t>Demonstration – Manage Payroll Schedule</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610101" y="1828800"/>
            <a:ext cx="3429000" cy="2286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Payroll Schedule </a:t>
            </a:r>
            <a:endParaRPr kumimoji="0" lang="en-US" sz="1600" b="1" i="0" u="none" strike="noStrike" cap="none" normalizeH="0" baseline="0" dirty="0" smtClean="0">
              <a:ln>
                <a:noFill/>
              </a:ln>
              <a:solidFill>
                <a:srgbClr val="000066"/>
              </a:solidFill>
              <a:effectLst/>
              <a:latin typeface="Arial" charset="0"/>
            </a:endParaRPr>
          </a:p>
        </p:txBody>
      </p:sp>
      <p:sp>
        <p:nvSpPr>
          <p:cNvPr id="13" name="Pentagon 12"/>
          <p:cNvSpPr/>
          <p:nvPr/>
        </p:nvSpPr>
        <p:spPr bwMode="auto">
          <a:xfrm>
            <a:off x="358999" y="35052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Add Payroll Schedule </a:t>
            </a:r>
            <a:endParaRPr lang="en-US" sz="1600" dirty="0">
              <a:solidFill>
                <a:schemeClr val="bg1"/>
              </a:solidFill>
              <a:latin typeface="Arial" charset="0"/>
            </a:endParaRPr>
          </a:p>
        </p:txBody>
      </p:sp>
      <p:sp>
        <p:nvSpPr>
          <p:cNvPr id="14" name="Pentagon 13"/>
          <p:cNvSpPr/>
          <p:nvPr/>
        </p:nvSpPr>
        <p:spPr bwMode="auto">
          <a:xfrm>
            <a:off x="358999" y="41910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View Payroll Schedule </a:t>
            </a:r>
            <a:endParaRPr lang="en-US" sz="1600" dirty="0">
              <a:solidFill>
                <a:schemeClr val="bg1"/>
              </a:solidFill>
              <a:latin typeface="Arial" charset="0"/>
            </a:endParaRPr>
          </a:p>
        </p:txBody>
      </p:sp>
      <p:pic>
        <p:nvPicPr>
          <p:cNvPr id="4" name="Picture 3"/>
          <p:cNvPicPr>
            <a:picLocks noChangeAspect="1"/>
          </p:cNvPicPr>
          <p:nvPr/>
        </p:nvPicPr>
        <p:blipFill>
          <a:blip r:embed="rId4"/>
          <a:stretch>
            <a:fillRect/>
          </a:stretch>
        </p:blipFill>
        <p:spPr>
          <a:xfrm>
            <a:off x="4073749" y="2233807"/>
            <a:ext cx="4572768" cy="3914385"/>
          </a:xfrm>
          <a:prstGeom prst="rect">
            <a:avLst/>
          </a:prstGeom>
        </p:spPr>
      </p:pic>
    </p:spTree>
    <p:custDataLst>
      <p:tags r:id="rId1"/>
    </p:custDataLst>
    <p:extLst>
      <p:ext uri="{BB962C8B-B14F-4D97-AF65-F5344CB8AC3E}">
        <p14:creationId xmlns:p14="http://schemas.microsoft.com/office/powerpoint/2010/main" val="1744326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5" name="Payroll Schedule">
            <a:hlinkClick r:id="" action="ppaction://media"/>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0486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Today’s Agenda</a:t>
            </a: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4219802167"/>
              </p:ext>
            </p:extLst>
          </p:nvPr>
        </p:nvGraphicFramePr>
        <p:xfrm>
          <a:off x="381000" y="1066800"/>
          <a:ext cx="7391400" cy="5175802"/>
        </p:xfrm>
        <a:graphic>
          <a:graphicData uri="http://schemas.openxmlformats.org/drawingml/2006/table">
            <a:tbl>
              <a:tblPr firstRow="1" bandRow="1">
                <a:tableStyleId>{5C22544A-7EE6-4342-B048-85BDC9FD1C3A}</a:tableStyleId>
              </a:tblPr>
              <a:tblGrid>
                <a:gridCol w="7391400"/>
              </a:tblGrid>
              <a:tr h="381698">
                <a:tc>
                  <a:txBody>
                    <a:bodyPr/>
                    <a:lstStyle/>
                    <a:p>
                      <a:r>
                        <a:rPr lang="en-US" sz="1800" b="1" dirty="0" smtClean="0"/>
                        <a:t>Topic</a:t>
                      </a:r>
                      <a:endParaRPr lang="en-US" sz="1800" b="1" dirty="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85372">
                <a:tc>
                  <a:txBody>
                    <a:bodyPr/>
                    <a:lstStyle/>
                    <a:p>
                      <a:r>
                        <a:rPr lang="en-US" sz="1400" b="1" dirty="0" smtClean="0"/>
                        <a:t>Welcome and Introductions </a:t>
                      </a:r>
                      <a:endParaRPr lang="en-US" sz="14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FF4"/>
                    </a:solidFill>
                  </a:tcPr>
                </a:tc>
              </a:tr>
              <a:tr h="295358">
                <a:tc>
                  <a:txBody>
                    <a:bodyPr/>
                    <a:lstStyle/>
                    <a:p>
                      <a:pPr lvl="0"/>
                      <a:r>
                        <a:rPr lang="en-US" sz="1400" b="1" kern="1200" dirty="0" smtClean="0">
                          <a:solidFill>
                            <a:schemeClr val="dk1"/>
                          </a:solidFill>
                          <a:latin typeface="+mn-lt"/>
                          <a:ea typeface="+mn-ea"/>
                          <a:cs typeface="+mn-cs"/>
                        </a:rPr>
                        <a:t>Discussion</a:t>
                      </a:r>
                      <a:r>
                        <a:rPr lang="en-US" sz="1400" b="1" kern="1200" baseline="0" dirty="0" smtClean="0">
                          <a:solidFill>
                            <a:schemeClr val="dk1"/>
                          </a:solidFill>
                          <a:latin typeface="+mn-lt"/>
                          <a:ea typeface="+mn-ea"/>
                          <a:cs typeface="+mn-cs"/>
                        </a:rPr>
                        <a:t> Topics</a:t>
                      </a:r>
                      <a:endParaRPr lang="en-US" sz="1400" b="1"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85372">
                <a:tc>
                  <a:txBody>
                    <a:bodyPr/>
                    <a:lstStyle/>
                    <a:p>
                      <a:pPr marL="457200" lvl="1" indent="0">
                        <a:buFont typeface="Arial" panose="020B0604020202020204" pitchFamily="34" charset="0"/>
                        <a:buNone/>
                      </a:pPr>
                      <a:r>
                        <a:rPr lang="en-US" sz="1400" b="1" kern="1200" dirty="0" smtClean="0">
                          <a:solidFill>
                            <a:schemeClr val="dk1"/>
                          </a:solidFill>
                          <a:latin typeface="+mn-lt"/>
                          <a:ea typeface="+mn-ea"/>
                          <a:cs typeface="+mn-cs"/>
                        </a:rPr>
                        <a:t>Overview</a:t>
                      </a:r>
                      <a:r>
                        <a:rPr lang="en-US" sz="1400" b="1" kern="1200" baseline="0" dirty="0" smtClean="0">
                          <a:solidFill>
                            <a:schemeClr val="dk1"/>
                          </a:solidFill>
                          <a:latin typeface="+mn-lt"/>
                          <a:ea typeface="+mn-ea"/>
                          <a:cs typeface="+mn-cs"/>
                        </a:rPr>
                        <a:t> of COMPASS</a:t>
                      </a:r>
                      <a:endParaRPr lang="en-US" sz="1400" b="1" kern="1200" dirty="0" smtClean="0">
                        <a:solidFill>
                          <a:schemeClr val="dk1"/>
                        </a:solidFill>
                        <a:latin typeface="+mn-lt"/>
                        <a:ea typeface="+mn-ea"/>
                        <a:cs typeface="+mn-cs"/>
                      </a:endParaRPr>
                    </a:p>
                    <a:p>
                      <a:pPr marL="457200" lvl="1" indent="0">
                        <a:buFont typeface="Arial" panose="020B0604020202020204" pitchFamily="34" charset="0"/>
                        <a:buNone/>
                      </a:pPr>
                      <a:r>
                        <a:rPr lang="en-US" sz="1400" b="1" kern="1200" dirty="0" smtClean="0">
                          <a:solidFill>
                            <a:schemeClr val="dk1"/>
                          </a:solidFill>
                          <a:latin typeface="+mn-lt"/>
                          <a:ea typeface="+mn-ea"/>
                          <a:cs typeface="+mn-cs"/>
                        </a:rPr>
                        <a:t>Overview of CPRB’s Employer</a:t>
                      </a:r>
                      <a:r>
                        <a:rPr lang="en-US" sz="1400" b="1" kern="1200" baseline="0" dirty="0" smtClean="0">
                          <a:solidFill>
                            <a:schemeClr val="dk1"/>
                          </a:solidFill>
                          <a:latin typeface="+mn-lt"/>
                          <a:ea typeface="+mn-ea"/>
                          <a:cs typeface="+mn-cs"/>
                        </a:rPr>
                        <a:t> Self Service (ESS)</a:t>
                      </a:r>
                      <a:endParaRPr lang="en-US" sz="1400" b="1" kern="1200" dirty="0" smtClean="0">
                        <a:solidFill>
                          <a:schemeClr val="dk1"/>
                        </a:solidFill>
                        <a:latin typeface="+mn-lt"/>
                        <a:ea typeface="+mn-ea"/>
                        <a:cs typeface="+mn-cs"/>
                      </a:endParaRPr>
                    </a:p>
                    <a:p>
                      <a:pPr marL="457200" lvl="1" indent="0">
                        <a:buFont typeface="Arial" panose="020B0604020202020204" pitchFamily="34" charset="0"/>
                        <a:buNone/>
                      </a:pPr>
                      <a:r>
                        <a:rPr lang="en-US" sz="1400" b="1" kern="1200" baseline="0" dirty="0" smtClean="0">
                          <a:solidFill>
                            <a:schemeClr val="dk1"/>
                          </a:solidFill>
                          <a:latin typeface="+mn-lt"/>
                          <a:ea typeface="+mn-ea"/>
                          <a:cs typeface="+mn-cs"/>
                        </a:rPr>
                        <a:t>CPRB’s ESS Access </a:t>
                      </a:r>
                    </a:p>
                    <a:p>
                      <a:pPr marL="1143000" lvl="2" indent="-228600">
                        <a:buFont typeface="Arial" panose="020B0604020202020204" pitchFamily="34" charset="0"/>
                        <a:buChar char="•"/>
                      </a:pPr>
                      <a:r>
                        <a:rPr lang="en-US" sz="1400" b="1" kern="1200" dirty="0" smtClean="0">
                          <a:solidFill>
                            <a:schemeClr val="dk1"/>
                          </a:solidFill>
                          <a:latin typeface="+mn-lt"/>
                          <a:ea typeface="+mn-ea"/>
                          <a:cs typeface="+mn-cs"/>
                        </a:rPr>
                        <a:t>Registering for ESS</a:t>
                      </a:r>
                    </a:p>
                    <a:p>
                      <a:pPr marL="1143000" lvl="2" indent="-228600">
                        <a:buFont typeface="Arial" panose="020B0604020202020204" pitchFamily="34" charset="0"/>
                        <a:buChar char="•"/>
                      </a:pPr>
                      <a:r>
                        <a:rPr lang="en-US" sz="1400" b="1" kern="1200" dirty="0" smtClean="0">
                          <a:solidFill>
                            <a:schemeClr val="dk1"/>
                          </a:solidFill>
                          <a:latin typeface="+mn-lt"/>
                          <a:ea typeface="+mn-ea"/>
                          <a:cs typeface="+mn-cs"/>
                        </a:rPr>
                        <a:t>Logging into ESS </a:t>
                      </a:r>
                    </a:p>
                    <a:p>
                      <a:pPr marL="1143000" lvl="2" indent="-228600">
                        <a:buFont typeface="Arial" panose="020B0604020202020204" pitchFamily="34" charset="0"/>
                        <a:buChar char="•"/>
                      </a:pPr>
                      <a:r>
                        <a:rPr lang="en-US" sz="1400" b="1" kern="1200" dirty="0" smtClean="0">
                          <a:solidFill>
                            <a:schemeClr val="dk1"/>
                          </a:solidFill>
                          <a:latin typeface="+mn-lt"/>
                          <a:ea typeface="+mn-ea"/>
                          <a:cs typeface="+mn-cs"/>
                        </a:rPr>
                        <a:t>Recover User ID </a:t>
                      </a:r>
                    </a:p>
                    <a:p>
                      <a:pPr marL="1143000" lvl="2" indent="-228600">
                        <a:buFont typeface="Arial" panose="020B0604020202020204" pitchFamily="34" charset="0"/>
                        <a:buChar char="•"/>
                      </a:pPr>
                      <a:r>
                        <a:rPr lang="en-US" sz="1400" b="1" kern="1200" dirty="0" smtClean="0">
                          <a:solidFill>
                            <a:schemeClr val="dk1"/>
                          </a:solidFill>
                          <a:latin typeface="+mn-lt"/>
                          <a:ea typeface="+mn-ea"/>
                          <a:cs typeface="+mn-cs"/>
                        </a:rPr>
                        <a:t>Reset Password </a:t>
                      </a:r>
                    </a:p>
                    <a:p>
                      <a:pPr marL="457200" lvl="1" indent="0">
                        <a:buFont typeface="Arial" panose="020B0604020202020204" pitchFamily="34" charset="0"/>
                        <a:buNone/>
                      </a:pPr>
                      <a:r>
                        <a:rPr lang="en-US" sz="1400" b="1" kern="1200" dirty="0" smtClean="0">
                          <a:solidFill>
                            <a:schemeClr val="dk1"/>
                          </a:solidFill>
                          <a:latin typeface="+mn-lt"/>
                          <a:ea typeface="+mn-ea"/>
                          <a:cs typeface="+mn-cs"/>
                        </a:rPr>
                        <a:t>ESS Admin User Role</a:t>
                      </a:r>
                      <a:r>
                        <a:rPr lang="en-US" sz="1400" b="1" kern="1200" baseline="0" dirty="0" smtClean="0">
                          <a:solidFill>
                            <a:schemeClr val="dk1"/>
                          </a:solidFill>
                          <a:latin typeface="+mn-lt"/>
                          <a:ea typeface="+mn-ea"/>
                          <a:cs typeface="+mn-cs"/>
                        </a:rPr>
                        <a:t> &amp; </a:t>
                      </a:r>
                      <a:r>
                        <a:rPr lang="en-US" sz="1400" b="1" kern="1200" dirty="0" smtClean="0">
                          <a:solidFill>
                            <a:schemeClr val="dk1"/>
                          </a:solidFill>
                          <a:latin typeface="+mn-lt"/>
                          <a:ea typeface="+mn-ea"/>
                          <a:cs typeface="+mn-cs"/>
                        </a:rPr>
                        <a:t>Functions</a:t>
                      </a:r>
                      <a:r>
                        <a:rPr lang="en-US" sz="1400" b="1" kern="1200" baseline="0" dirty="0" smtClean="0">
                          <a:solidFill>
                            <a:schemeClr val="dk1"/>
                          </a:solidFill>
                          <a:latin typeface="+mn-lt"/>
                          <a:ea typeface="+mn-ea"/>
                          <a:cs typeface="+mn-cs"/>
                        </a:rPr>
                        <a:t> </a:t>
                      </a:r>
                    </a:p>
                    <a:p>
                      <a:pPr marL="1143000" lvl="2" indent="-228600">
                        <a:buFont typeface="Arial" panose="020B0604020202020204" pitchFamily="34" charset="0"/>
                        <a:buChar char="•"/>
                      </a:pPr>
                      <a:r>
                        <a:rPr lang="en-US" sz="1400" b="1" kern="1200" baseline="0" dirty="0" smtClean="0">
                          <a:solidFill>
                            <a:schemeClr val="dk1"/>
                          </a:solidFill>
                          <a:latin typeface="+mn-lt"/>
                          <a:ea typeface="+mn-ea"/>
                          <a:cs typeface="+mn-cs"/>
                        </a:rPr>
                        <a:t>Office Location </a:t>
                      </a:r>
                    </a:p>
                    <a:p>
                      <a:pPr marL="1143000" lvl="2" indent="-228600">
                        <a:buFont typeface="Arial" panose="020B0604020202020204" pitchFamily="34" charset="0"/>
                        <a:buChar char="•"/>
                      </a:pPr>
                      <a:r>
                        <a:rPr lang="en-US" sz="1400" b="1" kern="1200" baseline="0" dirty="0" smtClean="0">
                          <a:solidFill>
                            <a:schemeClr val="dk1"/>
                          </a:solidFill>
                          <a:latin typeface="+mn-lt"/>
                          <a:ea typeface="+mn-ea"/>
                          <a:cs typeface="+mn-cs"/>
                        </a:rPr>
                        <a:t>Contact Person Type </a:t>
                      </a:r>
                    </a:p>
                    <a:p>
                      <a:pPr marL="1143000" lvl="2" indent="-228600">
                        <a:buFont typeface="Arial" panose="020B0604020202020204" pitchFamily="34" charset="0"/>
                        <a:buChar char="•"/>
                      </a:pPr>
                      <a:r>
                        <a:rPr lang="en-US" sz="1400" b="1" kern="1200" baseline="0" dirty="0" smtClean="0">
                          <a:solidFill>
                            <a:schemeClr val="dk1"/>
                          </a:solidFill>
                          <a:latin typeface="+mn-lt"/>
                          <a:ea typeface="+mn-ea"/>
                          <a:cs typeface="+mn-cs"/>
                        </a:rPr>
                        <a:t>Assign User Roles </a:t>
                      </a:r>
                    </a:p>
                    <a:p>
                      <a:pPr marL="457200" lvl="1" indent="0">
                        <a:buFont typeface="Arial" panose="020B0604020202020204" pitchFamily="34" charset="0"/>
                        <a:buNone/>
                      </a:pPr>
                      <a:r>
                        <a:rPr lang="en-US" sz="1400" b="1" kern="1200" baseline="0" dirty="0" smtClean="0">
                          <a:solidFill>
                            <a:schemeClr val="dk1"/>
                          </a:solidFill>
                          <a:latin typeface="+mn-lt"/>
                          <a:ea typeface="+mn-ea"/>
                          <a:cs typeface="+mn-cs"/>
                        </a:rPr>
                        <a:t>Submit Payroll Schedule </a:t>
                      </a:r>
                      <a:endParaRPr lang="en-US" sz="1400" b="1" kern="1200" dirty="0" smtClean="0">
                        <a:solidFill>
                          <a:schemeClr val="dk1"/>
                        </a:solidFill>
                        <a:latin typeface="+mn-lt"/>
                        <a:ea typeface="+mn-ea"/>
                        <a:cs typeface="+mn-cs"/>
                      </a:endParaRPr>
                    </a:p>
                    <a:p>
                      <a:pPr marL="457200" lvl="1" indent="0">
                        <a:buFont typeface="Arial" panose="020B0604020202020204" pitchFamily="34" charset="0"/>
                        <a:buNone/>
                      </a:pPr>
                      <a:r>
                        <a:rPr lang="en-US" sz="1400" b="1" kern="1200" dirty="0" smtClean="0">
                          <a:solidFill>
                            <a:schemeClr val="dk1"/>
                          </a:solidFill>
                          <a:latin typeface="+mn-lt"/>
                          <a:ea typeface="+mn-ea"/>
                          <a:cs typeface="+mn-cs"/>
                        </a:rPr>
                        <a:t>Process Employer</a:t>
                      </a:r>
                      <a:r>
                        <a:rPr lang="en-US" sz="1400" b="1" kern="1200" baseline="0" dirty="0" smtClean="0">
                          <a:solidFill>
                            <a:schemeClr val="dk1"/>
                          </a:solidFill>
                          <a:latin typeface="+mn-lt"/>
                          <a:ea typeface="+mn-ea"/>
                          <a:cs typeface="+mn-cs"/>
                        </a:rPr>
                        <a:t> Reports</a:t>
                      </a:r>
                    </a:p>
                    <a:p>
                      <a:pPr marL="1143000" lvl="2" indent="-228600">
                        <a:buFont typeface="Arial" panose="020B0604020202020204" pitchFamily="34" charset="0"/>
                        <a:buChar char="•"/>
                      </a:pPr>
                      <a:r>
                        <a:rPr lang="en-US" sz="1400" b="1" kern="1200" baseline="0" dirty="0" smtClean="0">
                          <a:solidFill>
                            <a:schemeClr val="dk1"/>
                          </a:solidFill>
                          <a:latin typeface="+mn-lt"/>
                          <a:ea typeface="+mn-ea"/>
                          <a:cs typeface="+mn-cs"/>
                        </a:rPr>
                        <a:t>Submit Employment Classification – Enter Online </a:t>
                      </a:r>
                    </a:p>
                    <a:p>
                      <a:pPr marL="1143000" lvl="2" indent="-228600">
                        <a:buFont typeface="Arial" panose="020B0604020202020204" pitchFamily="34" charset="0"/>
                        <a:buChar char="•"/>
                      </a:pPr>
                      <a:r>
                        <a:rPr lang="en-US" sz="1400" b="1" kern="1200" baseline="0" dirty="0" smtClean="0">
                          <a:solidFill>
                            <a:schemeClr val="dk1"/>
                          </a:solidFill>
                          <a:latin typeface="+mn-lt"/>
                          <a:ea typeface="+mn-ea"/>
                          <a:cs typeface="+mn-cs"/>
                        </a:rPr>
                        <a:t>Submit Contribution – Enter Online </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baseline="0" dirty="0" smtClean="0">
                          <a:solidFill>
                            <a:schemeClr val="dk1"/>
                          </a:solidFill>
                          <a:latin typeface="+mn-lt"/>
                          <a:ea typeface="+mn-ea"/>
                          <a:cs typeface="+mn-cs"/>
                        </a:rPr>
                        <a:t>Submit Employment Classification &amp; Contribution – File Upload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kern="1200" baseline="0" dirty="0" smtClean="0">
                          <a:solidFill>
                            <a:schemeClr val="dk1"/>
                          </a:solidFill>
                          <a:latin typeface="+mn-lt"/>
                          <a:ea typeface="+mn-ea"/>
                          <a:cs typeface="+mn-cs"/>
                        </a:rPr>
                        <a:t>Employer Certifications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85372">
                <a:tc>
                  <a:txBody>
                    <a:bodyPr/>
                    <a:lstStyle/>
                    <a:p>
                      <a:pPr marL="0" lvl="1" indent="0"/>
                      <a:r>
                        <a:rPr lang="en-US" sz="1400" b="1" dirty="0" smtClean="0">
                          <a:solidFill>
                            <a:schemeClr val="tx1"/>
                          </a:solidFill>
                        </a:rPr>
                        <a:t>Questions</a:t>
                      </a:r>
                      <a:endParaRPr lang="en-US" sz="14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EEFF4"/>
                    </a:solidFill>
                  </a:tcPr>
                </a:tc>
              </a:tr>
            </a:tbl>
          </a:graphicData>
        </a:graphic>
      </p:graphicFrame>
    </p:spTree>
    <p:extLst>
      <p:ext uri="{BB962C8B-B14F-4D97-AF65-F5344CB8AC3E}">
        <p14:creationId xmlns:p14="http://schemas.microsoft.com/office/powerpoint/2010/main" val="775497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Employer Reporting</a:t>
            </a:r>
            <a:endParaRPr lang="en-US" dirty="0"/>
          </a:p>
        </p:txBody>
      </p:sp>
      <p:sp>
        <p:nvSpPr>
          <p:cNvPr id="4" name="Rectangle 3"/>
          <p:cNvSpPr/>
          <p:nvPr/>
        </p:nvSpPr>
        <p:spPr bwMode="auto">
          <a:xfrm>
            <a:off x="636904" y="1499425"/>
            <a:ext cx="6456682" cy="4295141"/>
          </a:xfrm>
          <a:prstGeom prst="rect">
            <a:avLst/>
          </a:prstGeom>
          <a:solidFill>
            <a:srgbClr val="EEEFF4"/>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231775" indent="-231775" algn="ctr" fontAlgn="base">
              <a:lnSpc>
                <a:spcPct val="106000"/>
              </a:lnSpc>
              <a:spcBef>
                <a:spcPct val="0"/>
              </a:spcBef>
              <a:spcAft>
                <a:spcPct val="0"/>
              </a:spcAft>
            </a:pPr>
            <a:r>
              <a:rPr lang="en-US" sz="2000" dirty="0" smtClean="0">
                <a:latin typeface="Arial" charset="0"/>
              </a:rPr>
              <a:t>The </a:t>
            </a:r>
            <a:r>
              <a:rPr lang="en-US" sz="2000" b="1" dirty="0" smtClean="0">
                <a:latin typeface="Arial" charset="0"/>
              </a:rPr>
              <a:t>Employer Reporting</a:t>
            </a:r>
            <a:r>
              <a:rPr lang="en-US" sz="2000" dirty="0" smtClean="0">
                <a:latin typeface="Arial" charset="0"/>
              </a:rPr>
              <a:t> functionality allows you to submit Employment Classification, </a:t>
            </a:r>
            <a:r>
              <a:rPr lang="en-US" sz="2000" dirty="0">
                <a:latin typeface="Arial" charset="0"/>
              </a:rPr>
              <a:t>Contribution </a:t>
            </a:r>
            <a:r>
              <a:rPr lang="en-US" sz="2000" dirty="0" smtClean="0">
                <a:latin typeface="Arial" charset="0"/>
              </a:rPr>
              <a:t>reports </a:t>
            </a:r>
            <a:r>
              <a:rPr lang="en-US" sz="2000" dirty="0">
                <a:latin typeface="Arial" charset="0"/>
              </a:rPr>
              <a:t>through ‘Upload File’ or ‘Enter On-Line’ </a:t>
            </a:r>
            <a:r>
              <a:rPr lang="en-US" sz="2000" dirty="0" smtClean="0">
                <a:latin typeface="Arial" charset="0"/>
              </a:rPr>
              <a:t>options. For a  Employment Classification and Contribution report, the ‘Upload File’ function is the only option for submitting this report. </a:t>
            </a:r>
            <a:endParaRPr kumimoji="0" lang="en-US" sz="2000" i="0" u="none" strike="noStrike" cap="none" normalizeH="0" baseline="0" dirty="0" smtClean="0">
              <a:ln>
                <a:noFill/>
              </a:ln>
              <a:solidFill>
                <a:schemeClr val="tx1"/>
              </a:solidFill>
              <a:effectLst/>
              <a:latin typeface="Arial" charset="0"/>
            </a:endParaRPr>
          </a:p>
        </p:txBody>
      </p:sp>
      <p:sp>
        <p:nvSpPr>
          <p:cNvPr id="5" name="Half Frame 4"/>
          <p:cNvSpPr/>
          <p:nvPr/>
        </p:nvSpPr>
        <p:spPr bwMode="auto">
          <a:xfrm>
            <a:off x="64325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7" name="Half Frame 6"/>
          <p:cNvSpPr/>
          <p:nvPr/>
        </p:nvSpPr>
        <p:spPr bwMode="auto">
          <a:xfrm rot="16200000">
            <a:off x="635562" y="4331526"/>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8" name="Half Frame 7"/>
          <p:cNvSpPr/>
          <p:nvPr/>
        </p:nvSpPr>
        <p:spPr bwMode="auto">
          <a:xfrm rot="5400000">
            <a:off x="563181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5" name="Half Frame 14"/>
          <p:cNvSpPr/>
          <p:nvPr/>
        </p:nvSpPr>
        <p:spPr bwMode="auto">
          <a:xfrm rot="10800000">
            <a:off x="5606414" y="4459565"/>
            <a:ext cx="1463040" cy="1463040"/>
          </a:xfrm>
          <a:prstGeom prst="halfFrame">
            <a:avLst>
              <a:gd name="adj1" fmla="val 14664"/>
              <a:gd name="adj2" fmla="val 17099"/>
            </a:avLst>
          </a:prstGeom>
          <a:solidFill>
            <a:schemeClr val="accent5">
              <a:lumMod val="40000"/>
              <a:lumOff val="60000"/>
            </a:schemeClr>
          </a:solidFill>
          <a:ln>
            <a:solidFill>
              <a:schemeClr val="accent5">
                <a:lumMod val="40000"/>
                <a:lumOff val="6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5692703" y="4556696"/>
            <a:ext cx="2613097" cy="162581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1" name="Half Frame 10"/>
          <p:cNvSpPr/>
          <p:nvPr/>
        </p:nvSpPr>
        <p:spPr bwMode="auto">
          <a:xfrm>
            <a:off x="5643244" y="4469297"/>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2" name="Half Frame 11"/>
          <p:cNvSpPr/>
          <p:nvPr/>
        </p:nvSpPr>
        <p:spPr bwMode="auto">
          <a:xfrm rot="5400000">
            <a:off x="7963498" y="445216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4" name="Half Frame 13"/>
          <p:cNvSpPr/>
          <p:nvPr/>
        </p:nvSpPr>
        <p:spPr bwMode="auto">
          <a:xfrm rot="10800000">
            <a:off x="7963462" y="567197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9" name="Half Frame 8"/>
          <p:cNvSpPr/>
          <p:nvPr/>
        </p:nvSpPr>
        <p:spPr bwMode="auto">
          <a:xfrm rot="16200000">
            <a:off x="5641974" y="567832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7386" y="4719275"/>
            <a:ext cx="1981200" cy="1319511"/>
          </a:xfrm>
          <a:prstGeom prst="rect">
            <a:avLst/>
          </a:prstGeom>
        </p:spPr>
      </p:pic>
    </p:spTree>
    <p:custDataLst>
      <p:tags r:id="rId1"/>
    </p:custDataLst>
    <p:extLst>
      <p:ext uri="{BB962C8B-B14F-4D97-AF65-F5344CB8AC3E}">
        <p14:creationId xmlns:p14="http://schemas.microsoft.com/office/powerpoint/2010/main" val="3332311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55700"/>
            <a:ext cx="8339328" cy="431800"/>
          </a:xfrm>
        </p:spPr>
        <p:txBody>
          <a:bodyPr/>
          <a:lstStyle/>
          <a:p>
            <a:r>
              <a:rPr lang="en-US" dirty="0" smtClean="0"/>
              <a:t>You </a:t>
            </a:r>
            <a:r>
              <a:rPr lang="en-US" dirty="0"/>
              <a:t>can submit </a:t>
            </a:r>
            <a:r>
              <a:rPr lang="en-US" dirty="0" smtClean="0"/>
              <a:t>any one of the three types of reports for your employees.</a:t>
            </a:r>
            <a:endParaRPr lang="en-US" dirty="0"/>
          </a:p>
          <a:p>
            <a:endParaRPr lang="en-US" dirty="0"/>
          </a:p>
        </p:txBody>
      </p:sp>
      <p:sp>
        <p:nvSpPr>
          <p:cNvPr id="3" name="Title 2"/>
          <p:cNvSpPr>
            <a:spLocks noGrp="1"/>
          </p:cNvSpPr>
          <p:nvPr>
            <p:ph type="title"/>
          </p:nvPr>
        </p:nvSpPr>
        <p:spPr/>
        <p:txBody>
          <a:bodyPr/>
          <a:lstStyle/>
          <a:p>
            <a:r>
              <a:rPr lang="en-US" dirty="0" smtClean="0"/>
              <a:t>Types of Employer Reports</a:t>
            </a:r>
            <a:endParaRPr lang="en-US" dirty="0"/>
          </a:p>
        </p:txBody>
      </p:sp>
      <p:sp>
        <p:nvSpPr>
          <p:cNvPr id="14" name="Freeform 29"/>
          <p:cNvSpPr>
            <a:spLocks noChangeAspect="1" noEditPoints="1"/>
          </p:cNvSpPr>
          <p:nvPr/>
        </p:nvSpPr>
        <p:spPr bwMode="auto">
          <a:xfrm>
            <a:off x="228600" y="4816475"/>
            <a:ext cx="851658" cy="777240"/>
          </a:xfrm>
          <a:custGeom>
            <a:avLst/>
            <a:gdLst>
              <a:gd name="T0" fmla="*/ 91 w 147"/>
              <a:gd name="T1" fmla="*/ 100 h 133"/>
              <a:gd name="T2" fmla="*/ 67 w 147"/>
              <a:gd name="T3" fmla="*/ 75 h 133"/>
              <a:gd name="T4" fmla="*/ 75 w 147"/>
              <a:gd name="T5" fmla="*/ 57 h 133"/>
              <a:gd name="T6" fmla="*/ 82 w 147"/>
              <a:gd name="T7" fmla="*/ 45 h 133"/>
              <a:gd name="T8" fmla="*/ 79 w 147"/>
              <a:gd name="T9" fmla="*/ 39 h 133"/>
              <a:gd name="T10" fmla="*/ 81 w 147"/>
              <a:gd name="T11" fmla="*/ 26 h 133"/>
              <a:gd name="T12" fmla="*/ 52 w 147"/>
              <a:gd name="T13" fmla="*/ 0 h 133"/>
              <a:gd name="T14" fmla="*/ 22 w 147"/>
              <a:gd name="T15" fmla="*/ 26 h 133"/>
              <a:gd name="T16" fmla="*/ 24 w 147"/>
              <a:gd name="T17" fmla="*/ 39 h 133"/>
              <a:gd name="T18" fmla="*/ 21 w 147"/>
              <a:gd name="T19" fmla="*/ 45 h 133"/>
              <a:gd name="T20" fmla="*/ 28 w 147"/>
              <a:gd name="T21" fmla="*/ 57 h 133"/>
              <a:gd name="T22" fmla="*/ 36 w 147"/>
              <a:gd name="T23" fmla="*/ 75 h 133"/>
              <a:gd name="T24" fmla="*/ 12 w 147"/>
              <a:gd name="T25" fmla="*/ 100 h 133"/>
              <a:gd name="T26" fmla="*/ 0 w 147"/>
              <a:gd name="T27" fmla="*/ 103 h 133"/>
              <a:gd name="T28" fmla="*/ 0 w 147"/>
              <a:gd name="T29" fmla="*/ 133 h 133"/>
              <a:gd name="T30" fmla="*/ 118 w 147"/>
              <a:gd name="T31" fmla="*/ 133 h 133"/>
              <a:gd name="T32" fmla="*/ 118 w 147"/>
              <a:gd name="T33" fmla="*/ 118 h 133"/>
              <a:gd name="T34" fmla="*/ 91 w 147"/>
              <a:gd name="T35" fmla="*/ 100 h 133"/>
              <a:gd name="T36" fmla="*/ 125 w 147"/>
              <a:gd name="T37" fmla="*/ 59 h 133"/>
              <a:gd name="T38" fmla="*/ 125 w 147"/>
              <a:gd name="T39" fmla="*/ 37 h 133"/>
              <a:gd name="T40" fmla="*/ 111 w 147"/>
              <a:gd name="T41" fmla="*/ 37 h 133"/>
              <a:gd name="T42" fmla="*/ 111 w 147"/>
              <a:gd name="T43" fmla="*/ 59 h 133"/>
              <a:gd name="T44" fmla="*/ 88 w 147"/>
              <a:gd name="T45" fmla="*/ 59 h 133"/>
              <a:gd name="T46" fmla="*/ 88 w 147"/>
              <a:gd name="T47" fmla="*/ 74 h 133"/>
              <a:gd name="T48" fmla="*/ 111 w 147"/>
              <a:gd name="T49" fmla="*/ 74 h 133"/>
              <a:gd name="T50" fmla="*/ 111 w 147"/>
              <a:gd name="T51" fmla="*/ 96 h 133"/>
              <a:gd name="T52" fmla="*/ 125 w 147"/>
              <a:gd name="T53" fmla="*/ 96 h 133"/>
              <a:gd name="T54" fmla="*/ 125 w 147"/>
              <a:gd name="T55" fmla="*/ 74 h 133"/>
              <a:gd name="T56" fmla="*/ 147 w 147"/>
              <a:gd name="T57" fmla="*/ 74 h 133"/>
              <a:gd name="T58" fmla="*/ 147 w 147"/>
              <a:gd name="T59" fmla="*/ 59 h 133"/>
              <a:gd name="T60" fmla="*/ 125 w 147"/>
              <a:gd name="T61" fmla="*/ 5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7" h="133">
                <a:moveTo>
                  <a:pt x="91" y="100"/>
                </a:moveTo>
                <a:cubicBezTo>
                  <a:pt x="73" y="93"/>
                  <a:pt x="67" y="87"/>
                  <a:pt x="67" y="75"/>
                </a:cubicBezTo>
                <a:cubicBezTo>
                  <a:pt x="67" y="68"/>
                  <a:pt x="73" y="70"/>
                  <a:pt x="75" y="57"/>
                </a:cubicBezTo>
                <a:cubicBezTo>
                  <a:pt x="76" y="52"/>
                  <a:pt x="81" y="57"/>
                  <a:pt x="82" y="45"/>
                </a:cubicBezTo>
                <a:cubicBezTo>
                  <a:pt x="82" y="40"/>
                  <a:pt x="79" y="39"/>
                  <a:pt x="79" y="39"/>
                </a:cubicBezTo>
                <a:cubicBezTo>
                  <a:pt x="79" y="39"/>
                  <a:pt x="81" y="31"/>
                  <a:pt x="81" y="26"/>
                </a:cubicBezTo>
                <a:cubicBezTo>
                  <a:pt x="82" y="19"/>
                  <a:pt x="77" y="0"/>
                  <a:pt x="52" y="0"/>
                </a:cubicBezTo>
                <a:cubicBezTo>
                  <a:pt x="26" y="0"/>
                  <a:pt x="21" y="19"/>
                  <a:pt x="22" y="26"/>
                </a:cubicBezTo>
                <a:cubicBezTo>
                  <a:pt x="23" y="31"/>
                  <a:pt x="24" y="39"/>
                  <a:pt x="24" y="39"/>
                </a:cubicBezTo>
                <a:cubicBezTo>
                  <a:pt x="24" y="39"/>
                  <a:pt x="21" y="40"/>
                  <a:pt x="21" y="45"/>
                </a:cubicBezTo>
                <a:cubicBezTo>
                  <a:pt x="22" y="57"/>
                  <a:pt x="27" y="52"/>
                  <a:pt x="28" y="57"/>
                </a:cubicBezTo>
                <a:cubicBezTo>
                  <a:pt x="31" y="70"/>
                  <a:pt x="36" y="68"/>
                  <a:pt x="36" y="75"/>
                </a:cubicBezTo>
                <a:cubicBezTo>
                  <a:pt x="36" y="87"/>
                  <a:pt x="30" y="93"/>
                  <a:pt x="12" y="100"/>
                </a:cubicBezTo>
                <a:cubicBezTo>
                  <a:pt x="10" y="100"/>
                  <a:pt x="4" y="102"/>
                  <a:pt x="0" y="103"/>
                </a:cubicBezTo>
                <a:cubicBezTo>
                  <a:pt x="0" y="133"/>
                  <a:pt x="0" y="133"/>
                  <a:pt x="0" y="133"/>
                </a:cubicBezTo>
                <a:cubicBezTo>
                  <a:pt x="118" y="133"/>
                  <a:pt x="118" y="133"/>
                  <a:pt x="118" y="133"/>
                </a:cubicBezTo>
                <a:cubicBezTo>
                  <a:pt x="118" y="133"/>
                  <a:pt x="118" y="122"/>
                  <a:pt x="118" y="118"/>
                </a:cubicBezTo>
                <a:cubicBezTo>
                  <a:pt x="118" y="113"/>
                  <a:pt x="110" y="106"/>
                  <a:pt x="91" y="100"/>
                </a:cubicBezTo>
                <a:close/>
                <a:moveTo>
                  <a:pt x="125" y="59"/>
                </a:moveTo>
                <a:cubicBezTo>
                  <a:pt x="125" y="37"/>
                  <a:pt x="125" y="37"/>
                  <a:pt x="125" y="37"/>
                </a:cubicBezTo>
                <a:cubicBezTo>
                  <a:pt x="111" y="37"/>
                  <a:pt x="111" y="37"/>
                  <a:pt x="111" y="37"/>
                </a:cubicBezTo>
                <a:cubicBezTo>
                  <a:pt x="111" y="59"/>
                  <a:pt x="111" y="59"/>
                  <a:pt x="111" y="59"/>
                </a:cubicBezTo>
                <a:cubicBezTo>
                  <a:pt x="88" y="59"/>
                  <a:pt x="88" y="59"/>
                  <a:pt x="88" y="59"/>
                </a:cubicBezTo>
                <a:cubicBezTo>
                  <a:pt x="88" y="74"/>
                  <a:pt x="88" y="74"/>
                  <a:pt x="88" y="74"/>
                </a:cubicBezTo>
                <a:cubicBezTo>
                  <a:pt x="111" y="74"/>
                  <a:pt x="111" y="74"/>
                  <a:pt x="111" y="74"/>
                </a:cubicBezTo>
                <a:cubicBezTo>
                  <a:pt x="111" y="96"/>
                  <a:pt x="111" y="96"/>
                  <a:pt x="111" y="96"/>
                </a:cubicBezTo>
                <a:cubicBezTo>
                  <a:pt x="125" y="96"/>
                  <a:pt x="125" y="96"/>
                  <a:pt x="125" y="96"/>
                </a:cubicBezTo>
                <a:cubicBezTo>
                  <a:pt x="125" y="74"/>
                  <a:pt x="125" y="74"/>
                  <a:pt x="125" y="74"/>
                </a:cubicBezTo>
                <a:cubicBezTo>
                  <a:pt x="147" y="74"/>
                  <a:pt x="147" y="74"/>
                  <a:pt x="147" y="74"/>
                </a:cubicBezTo>
                <a:cubicBezTo>
                  <a:pt x="147" y="59"/>
                  <a:pt x="147" y="59"/>
                  <a:pt x="147" y="59"/>
                </a:cubicBezTo>
                <a:lnTo>
                  <a:pt x="125" y="59"/>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5" name="Freeform 308"/>
          <p:cNvSpPr>
            <a:spLocks noChangeAspect="1" noEditPoints="1"/>
          </p:cNvSpPr>
          <p:nvPr/>
        </p:nvSpPr>
        <p:spPr bwMode="auto">
          <a:xfrm>
            <a:off x="1080258" y="5318760"/>
            <a:ext cx="664439" cy="701040"/>
          </a:xfrm>
          <a:custGeom>
            <a:avLst/>
            <a:gdLst>
              <a:gd name="T0" fmla="*/ 5174 w 5699"/>
              <a:gd name="T1" fmla="*/ 4893 h 6014"/>
              <a:gd name="T2" fmla="*/ 4525 w 5699"/>
              <a:gd name="T3" fmla="*/ 5629 h 6014"/>
              <a:gd name="T4" fmla="*/ 2999 w 5699"/>
              <a:gd name="T5" fmla="*/ 6009 h 6014"/>
              <a:gd name="T6" fmla="*/ 1382 w 5699"/>
              <a:gd name="T7" fmla="*/ 5801 h 6014"/>
              <a:gd name="T8" fmla="*/ 421 w 5699"/>
              <a:gd name="T9" fmla="*/ 5126 h 6014"/>
              <a:gd name="T10" fmla="*/ 1052 w 5699"/>
              <a:gd name="T11" fmla="*/ 5277 h 6014"/>
              <a:gd name="T12" fmla="*/ 2669 w 5699"/>
              <a:gd name="T13" fmla="*/ 5485 h 6014"/>
              <a:gd name="T14" fmla="*/ 4192 w 5699"/>
              <a:gd name="T15" fmla="*/ 5110 h 6014"/>
              <a:gd name="T16" fmla="*/ 4843 w 5699"/>
              <a:gd name="T17" fmla="*/ 4388 h 6014"/>
              <a:gd name="T18" fmla="*/ 257 w 5699"/>
              <a:gd name="T19" fmla="*/ 3411 h 6014"/>
              <a:gd name="T20" fmla="*/ 691 w 5699"/>
              <a:gd name="T21" fmla="*/ 4082 h 6014"/>
              <a:gd name="T22" fmla="*/ 2084 w 5699"/>
              <a:gd name="T23" fmla="*/ 4567 h 6014"/>
              <a:gd name="T24" fmla="*/ 3749 w 5699"/>
              <a:gd name="T25" fmla="*/ 4481 h 6014"/>
              <a:gd name="T26" fmla="*/ 4850 w 5699"/>
              <a:gd name="T27" fmla="*/ 3934 h 6014"/>
              <a:gd name="T28" fmla="*/ 4296 w 5699"/>
              <a:gd name="T29" fmla="*/ 4658 h 6014"/>
              <a:gd name="T30" fmla="*/ 2837 w 5699"/>
              <a:gd name="T31" fmla="*/ 5081 h 6014"/>
              <a:gd name="T32" fmla="*/ 1198 w 5699"/>
              <a:gd name="T33" fmla="*/ 4929 h 6014"/>
              <a:gd name="T34" fmla="*/ 131 w 5699"/>
              <a:gd name="T35" fmla="*/ 4277 h 6014"/>
              <a:gd name="T36" fmla="*/ 133 w 5699"/>
              <a:gd name="T37" fmla="*/ 3485 h 6014"/>
              <a:gd name="T38" fmla="*/ 848 w 5699"/>
              <a:gd name="T39" fmla="*/ 2499 h 6014"/>
              <a:gd name="T40" fmla="*/ 1194 w 5699"/>
              <a:gd name="T41" fmla="*/ 3126 h 6014"/>
              <a:gd name="T42" fmla="*/ 2511 w 5699"/>
              <a:gd name="T43" fmla="*/ 3655 h 6014"/>
              <a:gd name="T44" fmla="*/ 4181 w 5699"/>
              <a:gd name="T45" fmla="*/ 3628 h 6014"/>
              <a:gd name="T46" fmla="*/ 4739 w 5699"/>
              <a:gd name="T47" fmla="*/ 3639 h 6014"/>
              <a:gd name="T48" fmla="*/ 3426 w 5699"/>
              <a:gd name="T49" fmla="*/ 4151 h 6014"/>
              <a:gd name="T50" fmla="*/ 1761 w 5699"/>
              <a:gd name="T51" fmla="*/ 4118 h 6014"/>
              <a:gd name="T52" fmla="*/ 520 w 5699"/>
              <a:gd name="T53" fmla="*/ 3544 h 6014"/>
              <a:gd name="T54" fmla="*/ 299 w 5699"/>
              <a:gd name="T55" fmla="*/ 2767 h 6014"/>
              <a:gd name="T56" fmla="*/ 5284 w 5699"/>
              <a:gd name="T57" fmla="*/ 1424 h 6014"/>
              <a:gd name="T58" fmla="*/ 5692 w 5699"/>
              <a:gd name="T59" fmla="*/ 2204 h 6014"/>
              <a:gd name="T60" fmla="*/ 5043 w 5699"/>
              <a:gd name="T61" fmla="*/ 2937 h 6014"/>
              <a:gd name="T62" fmla="*/ 3515 w 5699"/>
              <a:gd name="T63" fmla="*/ 3316 h 6014"/>
              <a:gd name="T64" fmla="*/ 1898 w 5699"/>
              <a:gd name="T65" fmla="*/ 3106 h 6014"/>
              <a:gd name="T66" fmla="*/ 965 w 5699"/>
              <a:gd name="T67" fmla="*/ 2477 h 6014"/>
              <a:gd name="T68" fmla="*/ 2277 w 5699"/>
              <a:gd name="T69" fmla="*/ 2804 h 6014"/>
              <a:gd name="T70" fmla="*/ 3971 w 5699"/>
              <a:gd name="T71" fmla="*/ 2665 h 6014"/>
              <a:gd name="T72" fmla="*/ 5032 w 5699"/>
              <a:gd name="T73" fmla="*/ 2033 h 6014"/>
              <a:gd name="T74" fmla="*/ 5183 w 5699"/>
              <a:gd name="T75" fmla="*/ 1498 h 6014"/>
              <a:gd name="T76" fmla="*/ 3601 w 5699"/>
              <a:gd name="T77" fmla="*/ 1316 h 6014"/>
              <a:gd name="T78" fmla="*/ 3218 w 5699"/>
              <a:gd name="T79" fmla="*/ 1238 h 6014"/>
              <a:gd name="T80" fmla="*/ 1946 w 5699"/>
              <a:gd name="T81" fmla="*/ 1083 h 6014"/>
              <a:gd name="T82" fmla="*/ 1860 w 5699"/>
              <a:gd name="T83" fmla="*/ 891 h 6014"/>
              <a:gd name="T84" fmla="*/ 1318 w 5699"/>
              <a:gd name="T85" fmla="*/ 935 h 6014"/>
              <a:gd name="T86" fmla="*/ 1714 w 5699"/>
              <a:gd name="T87" fmla="*/ 1345 h 6014"/>
              <a:gd name="T88" fmla="*/ 3171 w 5699"/>
              <a:gd name="T89" fmla="*/ 1622 h 6014"/>
              <a:gd name="T90" fmla="*/ 2861 w 5699"/>
              <a:gd name="T91" fmla="*/ 1919 h 6014"/>
              <a:gd name="T92" fmla="*/ 4004 w 5699"/>
              <a:gd name="T93" fmla="*/ 1562 h 6014"/>
              <a:gd name="T94" fmla="*/ 3995 w 5699"/>
              <a:gd name="T95" fmla="*/ 1125 h 6014"/>
              <a:gd name="T96" fmla="*/ 2895 w 5699"/>
              <a:gd name="T97" fmla="*/ 975 h 6014"/>
              <a:gd name="T98" fmla="*/ 2671 w 5699"/>
              <a:gd name="T99" fmla="*/ 436 h 6014"/>
              <a:gd name="T100" fmla="*/ 2684 w 5699"/>
              <a:gd name="T101" fmla="*/ 0 h 6014"/>
              <a:gd name="T102" fmla="*/ 4272 w 5699"/>
              <a:gd name="T103" fmla="*/ 264 h 6014"/>
              <a:gd name="T104" fmla="*/ 5140 w 5699"/>
              <a:gd name="T105" fmla="*/ 984 h 6014"/>
              <a:gd name="T106" fmla="*/ 4912 w 5699"/>
              <a:gd name="T107" fmla="*/ 1777 h 6014"/>
              <a:gd name="T108" fmla="*/ 3663 w 5699"/>
              <a:gd name="T109" fmla="*/ 2344 h 6014"/>
              <a:gd name="T110" fmla="*/ 1995 w 5699"/>
              <a:gd name="T111" fmla="*/ 2372 h 6014"/>
              <a:gd name="T112" fmla="*/ 667 w 5699"/>
              <a:gd name="T113" fmla="*/ 1836 h 6014"/>
              <a:gd name="T114" fmla="*/ 356 w 5699"/>
              <a:gd name="T115" fmla="*/ 1043 h 6014"/>
              <a:gd name="T116" fmla="*/ 1109 w 5699"/>
              <a:gd name="T117" fmla="*/ 322 h 6014"/>
              <a:gd name="T118" fmla="*/ 2684 w 5699"/>
              <a:gd name="T119" fmla="*/ 0 h 6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6014">
                <a:moveTo>
                  <a:pt x="4853" y="4184"/>
                </a:moveTo>
                <a:lnTo>
                  <a:pt x="4932" y="4258"/>
                </a:lnTo>
                <a:lnTo>
                  <a:pt x="5001" y="4335"/>
                </a:lnTo>
                <a:lnTo>
                  <a:pt x="5059" y="4412"/>
                </a:lnTo>
                <a:lnTo>
                  <a:pt x="5105" y="4490"/>
                </a:lnTo>
                <a:lnTo>
                  <a:pt x="5142" y="4570"/>
                </a:lnTo>
                <a:lnTo>
                  <a:pt x="5165" y="4650"/>
                </a:lnTo>
                <a:lnTo>
                  <a:pt x="5180" y="4732"/>
                </a:lnTo>
                <a:lnTo>
                  <a:pt x="5183" y="4813"/>
                </a:lnTo>
                <a:lnTo>
                  <a:pt x="5174" y="4893"/>
                </a:lnTo>
                <a:lnTo>
                  <a:pt x="5158" y="4975"/>
                </a:lnTo>
                <a:lnTo>
                  <a:pt x="5129" y="5053"/>
                </a:lnTo>
                <a:lnTo>
                  <a:pt x="5089" y="5132"/>
                </a:lnTo>
                <a:lnTo>
                  <a:pt x="5039" y="5210"/>
                </a:lnTo>
                <a:lnTo>
                  <a:pt x="4979" y="5285"/>
                </a:lnTo>
                <a:lnTo>
                  <a:pt x="4910" y="5360"/>
                </a:lnTo>
                <a:lnTo>
                  <a:pt x="4828" y="5431"/>
                </a:lnTo>
                <a:lnTo>
                  <a:pt x="4739" y="5500"/>
                </a:lnTo>
                <a:lnTo>
                  <a:pt x="4637" y="5567"/>
                </a:lnTo>
                <a:lnTo>
                  <a:pt x="4525" y="5629"/>
                </a:lnTo>
                <a:lnTo>
                  <a:pt x="4405" y="5690"/>
                </a:lnTo>
                <a:lnTo>
                  <a:pt x="4274" y="5746"/>
                </a:lnTo>
                <a:lnTo>
                  <a:pt x="4128" y="5801"/>
                </a:lnTo>
                <a:lnTo>
                  <a:pt x="3978" y="5848"/>
                </a:lnTo>
                <a:lnTo>
                  <a:pt x="3822" y="5890"/>
                </a:lnTo>
                <a:lnTo>
                  <a:pt x="3663" y="5926"/>
                </a:lnTo>
                <a:lnTo>
                  <a:pt x="3501" y="5956"/>
                </a:lnTo>
                <a:lnTo>
                  <a:pt x="3335" y="5979"/>
                </a:lnTo>
                <a:lnTo>
                  <a:pt x="3167" y="5996"/>
                </a:lnTo>
                <a:lnTo>
                  <a:pt x="2999" y="6009"/>
                </a:lnTo>
                <a:lnTo>
                  <a:pt x="2830" y="6014"/>
                </a:lnTo>
                <a:lnTo>
                  <a:pt x="2660" y="6012"/>
                </a:lnTo>
                <a:lnTo>
                  <a:pt x="2491" y="6007"/>
                </a:lnTo>
                <a:lnTo>
                  <a:pt x="2323" y="5994"/>
                </a:lnTo>
                <a:lnTo>
                  <a:pt x="2157" y="5976"/>
                </a:lnTo>
                <a:lnTo>
                  <a:pt x="1995" y="5952"/>
                </a:lnTo>
                <a:lnTo>
                  <a:pt x="1834" y="5923"/>
                </a:lnTo>
                <a:lnTo>
                  <a:pt x="1679" y="5888"/>
                </a:lnTo>
                <a:lnTo>
                  <a:pt x="1528" y="5846"/>
                </a:lnTo>
                <a:lnTo>
                  <a:pt x="1382" y="5801"/>
                </a:lnTo>
                <a:lnTo>
                  <a:pt x="1242" y="5748"/>
                </a:lnTo>
                <a:lnTo>
                  <a:pt x="1109" y="5690"/>
                </a:lnTo>
                <a:lnTo>
                  <a:pt x="981" y="5628"/>
                </a:lnTo>
                <a:lnTo>
                  <a:pt x="863" y="5558"/>
                </a:lnTo>
                <a:lnTo>
                  <a:pt x="764" y="5491"/>
                </a:lnTo>
                <a:lnTo>
                  <a:pt x="675" y="5422"/>
                </a:lnTo>
                <a:lnTo>
                  <a:pt x="595" y="5350"/>
                </a:lnTo>
                <a:lnTo>
                  <a:pt x="527" y="5277"/>
                </a:lnTo>
                <a:lnTo>
                  <a:pt x="469" y="5203"/>
                </a:lnTo>
                <a:lnTo>
                  <a:pt x="421" y="5126"/>
                </a:lnTo>
                <a:lnTo>
                  <a:pt x="383" y="5050"/>
                </a:lnTo>
                <a:lnTo>
                  <a:pt x="356" y="4973"/>
                </a:lnTo>
                <a:lnTo>
                  <a:pt x="337" y="4895"/>
                </a:lnTo>
                <a:lnTo>
                  <a:pt x="398" y="4942"/>
                </a:lnTo>
                <a:lnTo>
                  <a:pt x="463" y="4989"/>
                </a:lnTo>
                <a:lnTo>
                  <a:pt x="534" y="5037"/>
                </a:lnTo>
                <a:lnTo>
                  <a:pt x="651" y="5104"/>
                </a:lnTo>
                <a:lnTo>
                  <a:pt x="779" y="5168"/>
                </a:lnTo>
                <a:lnTo>
                  <a:pt x="912" y="5226"/>
                </a:lnTo>
                <a:lnTo>
                  <a:pt x="1052" y="5277"/>
                </a:lnTo>
                <a:lnTo>
                  <a:pt x="1198" y="5325"/>
                </a:lnTo>
                <a:lnTo>
                  <a:pt x="1349" y="5365"/>
                </a:lnTo>
                <a:lnTo>
                  <a:pt x="1504" y="5401"/>
                </a:lnTo>
                <a:lnTo>
                  <a:pt x="1665" y="5431"/>
                </a:lnTo>
                <a:lnTo>
                  <a:pt x="1827" y="5454"/>
                </a:lnTo>
                <a:lnTo>
                  <a:pt x="1993" y="5473"/>
                </a:lnTo>
                <a:lnTo>
                  <a:pt x="2161" y="5485"/>
                </a:lnTo>
                <a:lnTo>
                  <a:pt x="2330" y="5491"/>
                </a:lnTo>
                <a:lnTo>
                  <a:pt x="2500" y="5491"/>
                </a:lnTo>
                <a:lnTo>
                  <a:pt x="2669" y="5485"/>
                </a:lnTo>
                <a:lnTo>
                  <a:pt x="2837" y="5474"/>
                </a:lnTo>
                <a:lnTo>
                  <a:pt x="3005" y="5458"/>
                </a:lnTo>
                <a:lnTo>
                  <a:pt x="3171" y="5434"/>
                </a:lnTo>
                <a:lnTo>
                  <a:pt x="3333" y="5405"/>
                </a:lnTo>
                <a:lnTo>
                  <a:pt x="3492" y="5369"/>
                </a:lnTo>
                <a:lnTo>
                  <a:pt x="3648" y="5327"/>
                </a:lnTo>
                <a:lnTo>
                  <a:pt x="3798" y="5279"/>
                </a:lnTo>
                <a:lnTo>
                  <a:pt x="3944" y="5225"/>
                </a:lnTo>
                <a:lnTo>
                  <a:pt x="4073" y="5170"/>
                </a:lnTo>
                <a:lnTo>
                  <a:pt x="4192" y="5110"/>
                </a:lnTo>
                <a:lnTo>
                  <a:pt x="4301" y="5048"/>
                </a:lnTo>
                <a:lnTo>
                  <a:pt x="4401" y="4982"/>
                </a:lnTo>
                <a:lnTo>
                  <a:pt x="4492" y="4915"/>
                </a:lnTo>
                <a:lnTo>
                  <a:pt x="4573" y="4844"/>
                </a:lnTo>
                <a:lnTo>
                  <a:pt x="4642" y="4773"/>
                </a:lnTo>
                <a:lnTo>
                  <a:pt x="4702" y="4698"/>
                </a:lnTo>
                <a:lnTo>
                  <a:pt x="4753" y="4621"/>
                </a:lnTo>
                <a:lnTo>
                  <a:pt x="4793" y="4545"/>
                </a:lnTo>
                <a:lnTo>
                  <a:pt x="4822" y="4466"/>
                </a:lnTo>
                <a:lnTo>
                  <a:pt x="4843" y="4388"/>
                </a:lnTo>
                <a:lnTo>
                  <a:pt x="4852" y="4308"/>
                </a:lnTo>
                <a:lnTo>
                  <a:pt x="4852" y="4300"/>
                </a:lnTo>
                <a:lnTo>
                  <a:pt x="4852" y="4282"/>
                </a:lnTo>
                <a:lnTo>
                  <a:pt x="4853" y="4255"/>
                </a:lnTo>
                <a:lnTo>
                  <a:pt x="4853" y="4222"/>
                </a:lnTo>
                <a:lnTo>
                  <a:pt x="4853" y="4184"/>
                </a:lnTo>
                <a:close/>
                <a:moveTo>
                  <a:pt x="257" y="3336"/>
                </a:moveTo>
                <a:lnTo>
                  <a:pt x="257" y="3367"/>
                </a:lnTo>
                <a:lnTo>
                  <a:pt x="257" y="3392"/>
                </a:lnTo>
                <a:lnTo>
                  <a:pt x="257" y="3411"/>
                </a:lnTo>
                <a:lnTo>
                  <a:pt x="257" y="3420"/>
                </a:lnTo>
                <a:lnTo>
                  <a:pt x="266" y="3496"/>
                </a:lnTo>
                <a:lnTo>
                  <a:pt x="285" y="3573"/>
                </a:lnTo>
                <a:lnTo>
                  <a:pt x="314" y="3650"/>
                </a:lnTo>
                <a:lnTo>
                  <a:pt x="352" y="3724"/>
                </a:lnTo>
                <a:lnTo>
                  <a:pt x="399" y="3799"/>
                </a:lnTo>
                <a:lnTo>
                  <a:pt x="458" y="3872"/>
                </a:lnTo>
                <a:lnTo>
                  <a:pt x="525" y="3943"/>
                </a:lnTo>
                <a:lnTo>
                  <a:pt x="604" y="4014"/>
                </a:lnTo>
                <a:lnTo>
                  <a:pt x="691" y="4082"/>
                </a:lnTo>
                <a:lnTo>
                  <a:pt x="790" y="4147"/>
                </a:lnTo>
                <a:lnTo>
                  <a:pt x="908" y="4216"/>
                </a:lnTo>
                <a:lnTo>
                  <a:pt x="1034" y="4280"/>
                </a:lnTo>
                <a:lnTo>
                  <a:pt x="1167" y="4339"/>
                </a:lnTo>
                <a:lnTo>
                  <a:pt x="1307" y="4390"/>
                </a:lnTo>
                <a:lnTo>
                  <a:pt x="1453" y="4437"/>
                </a:lnTo>
                <a:lnTo>
                  <a:pt x="1605" y="4477"/>
                </a:lnTo>
                <a:lnTo>
                  <a:pt x="1761" y="4514"/>
                </a:lnTo>
                <a:lnTo>
                  <a:pt x="1920" y="4543"/>
                </a:lnTo>
                <a:lnTo>
                  <a:pt x="2084" y="4567"/>
                </a:lnTo>
                <a:lnTo>
                  <a:pt x="2250" y="4585"/>
                </a:lnTo>
                <a:lnTo>
                  <a:pt x="2418" y="4598"/>
                </a:lnTo>
                <a:lnTo>
                  <a:pt x="2585" y="4603"/>
                </a:lnTo>
                <a:lnTo>
                  <a:pt x="2755" y="4603"/>
                </a:lnTo>
                <a:lnTo>
                  <a:pt x="2925" y="4598"/>
                </a:lnTo>
                <a:lnTo>
                  <a:pt x="3094" y="4587"/>
                </a:lnTo>
                <a:lnTo>
                  <a:pt x="3262" y="4570"/>
                </a:lnTo>
                <a:lnTo>
                  <a:pt x="3426" y="4546"/>
                </a:lnTo>
                <a:lnTo>
                  <a:pt x="3590" y="4515"/>
                </a:lnTo>
                <a:lnTo>
                  <a:pt x="3749" y="4481"/>
                </a:lnTo>
                <a:lnTo>
                  <a:pt x="3904" y="4439"/>
                </a:lnTo>
                <a:lnTo>
                  <a:pt x="4055" y="4392"/>
                </a:lnTo>
                <a:lnTo>
                  <a:pt x="4201" y="4337"/>
                </a:lnTo>
                <a:lnTo>
                  <a:pt x="4317" y="4288"/>
                </a:lnTo>
                <a:lnTo>
                  <a:pt x="4425" y="4235"/>
                </a:lnTo>
                <a:lnTo>
                  <a:pt x="4527" y="4178"/>
                </a:lnTo>
                <a:lnTo>
                  <a:pt x="4618" y="4120"/>
                </a:lnTo>
                <a:lnTo>
                  <a:pt x="4704" y="4060"/>
                </a:lnTo>
                <a:lnTo>
                  <a:pt x="4781" y="3998"/>
                </a:lnTo>
                <a:lnTo>
                  <a:pt x="4850" y="3934"/>
                </a:lnTo>
                <a:lnTo>
                  <a:pt x="4839" y="4012"/>
                </a:lnTo>
                <a:lnTo>
                  <a:pt x="4817" y="4089"/>
                </a:lnTo>
                <a:lnTo>
                  <a:pt x="4784" y="4165"/>
                </a:lnTo>
                <a:lnTo>
                  <a:pt x="4744" y="4240"/>
                </a:lnTo>
                <a:lnTo>
                  <a:pt x="4693" y="4315"/>
                </a:lnTo>
                <a:lnTo>
                  <a:pt x="4633" y="4388"/>
                </a:lnTo>
                <a:lnTo>
                  <a:pt x="4562" y="4459"/>
                </a:lnTo>
                <a:lnTo>
                  <a:pt x="4483" y="4526"/>
                </a:lnTo>
                <a:lnTo>
                  <a:pt x="4394" y="4594"/>
                </a:lnTo>
                <a:lnTo>
                  <a:pt x="4296" y="4658"/>
                </a:lnTo>
                <a:lnTo>
                  <a:pt x="4188" y="4718"/>
                </a:lnTo>
                <a:lnTo>
                  <a:pt x="4071" y="4776"/>
                </a:lnTo>
                <a:lnTo>
                  <a:pt x="3944" y="4831"/>
                </a:lnTo>
                <a:lnTo>
                  <a:pt x="3798" y="4884"/>
                </a:lnTo>
                <a:lnTo>
                  <a:pt x="3648" y="4933"/>
                </a:lnTo>
                <a:lnTo>
                  <a:pt x="3492" y="4973"/>
                </a:lnTo>
                <a:lnTo>
                  <a:pt x="3333" y="5010"/>
                </a:lnTo>
                <a:lnTo>
                  <a:pt x="3171" y="5039"/>
                </a:lnTo>
                <a:lnTo>
                  <a:pt x="3005" y="5062"/>
                </a:lnTo>
                <a:lnTo>
                  <a:pt x="2837" y="5081"/>
                </a:lnTo>
                <a:lnTo>
                  <a:pt x="2669" y="5092"/>
                </a:lnTo>
                <a:lnTo>
                  <a:pt x="2500" y="5097"/>
                </a:lnTo>
                <a:lnTo>
                  <a:pt x="2330" y="5097"/>
                </a:lnTo>
                <a:lnTo>
                  <a:pt x="2161" y="5090"/>
                </a:lnTo>
                <a:lnTo>
                  <a:pt x="1993" y="5077"/>
                </a:lnTo>
                <a:lnTo>
                  <a:pt x="1827" y="5061"/>
                </a:lnTo>
                <a:lnTo>
                  <a:pt x="1665" y="5035"/>
                </a:lnTo>
                <a:lnTo>
                  <a:pt x="1504" y="5006"/>
                </a:lnTo>
                <a:lnTo>
                  <a:pt x="1349" y="4971"/>
                </a:lnTo>
                <a:lnTo>
                  <a:pt x="1198" y="4929"/>
                </a:lnTo>
                <a:lnTo>
                  <a:pt x="1052" y="4884"/>
                </a:lnTo>
                <a:lnTo>
                  <a:pt x="912" y="4831"/>
                </a:lnTo>
                <a:lnTo>
                  <a:pt x="779" y="4774"/>
                </a:lnTo>
                <a:lnTo>
                  <a:pt x="651" y="4711"/>
                </a:lnTo>
                <a:lnTo>
                  <a:pt x="534" y="4641"/>
                </a:lnTo>
                <a:lnTo>
                  <a:pt x="430" y="4572"/>
                </a:lnTo>
                <a:lnTo>
                  <a:pt x="339" y="4501"/>
                </a:lnTo>
                <a:lnTo>
                  <a:pt x="259" y="4428"/>
                </a:lnTo>
                <a:lnTo>
                  <a:pt x="190" y="4353"/>
                </a:lnTo>
                <a:lnTo>
                  <a:pt x="131" y="4277"/>
                </a:lnTo>
                <a:lnTo>
                  <a:pt x="84" y="4198"/>
                </a:lnTo>
                <a:lnTo>
                  <a:pt x="48" y="4120"/>
                </a:lnTo>
                <a:lnTo>
                  <a:pt x="22" y="4040"/>
                </a:lnTo>
                <a:lnTo>
                  <a:pt x="6" y="3959"/>
                </a:lnTo>
                <a:lnTo>
                  <a:pt x="0" y="3879"/>
                </a:lnTo>
                <a:lnTo>
                  <a:pt x="6" y="3799"/>
                </a:lnTo>
                <a:lnTo>
                  <a:pt x="22" y="3719"/>
                </a:lnTo>
                <a:lnTo>
                  <a:pt x="49" y="3640"/>
                </a:lnTo>
                <a:lnTo>
                  <a:pt x="86" y="3562"/>
                </a:lnTo>
                <a:lnTo>
                  <a:pt x="133" y="3485"/>
                </a:lnTo>
                <a:lnTo>
                  <a:pt x="190" y="3409"/>
                </a:lnTo>
                <a:lnTo>
                  <a:pt x="257" y="3336"/>
                </a:lnTo>
                <a:close/>
                <a:moveTo>
                  <a:pt x="848" y="2197"/>
                </a:moveTo>
                <a:lnTo>
                  <a:pt x="848" y="2242"/>
                </a:lnTo>
                <a:lnTo>
                  <a:pt x="848" y="2290"/>
                </a:lnTo>
                <a:lnTo>
                  <a:pt x="848" y="2339"/>
                </a:lnTo>
                <a:lnTo>
                  <a:pt x="848" y="2386"/>
                </a:lnTo>
                <a:lnTo>
                  <a:pt x="848" y="2430"/>
                </a:lnTo>
                <a:lnTo>
                  <a:pt x="848" y="2468"/>
                </a:lnTo>
                <a:lnTo>
                  <a:pt x="848" y="2499"/>
                </a:lnTo>
                <a:lnTo>
                  <a:pt x="848" y="2521"/>
                </a:lnTo>
                <a:lnTo>
                  <a:pt x="848" y="2530"/>
                </a:lnTo>
                <a:lnTo>
                  <a:pt x="857" y="2609"/>
                </a:lnTo>
                <a:lnTo>
                  <a:pt x="875" y="2685"/>
                </a:lnTo>
                <a:lnTo>
                  <a:pt x="904" y="2760"/>
                </a:lnTo>
                <a:lnTo>
                  <a:pt x="943" y="2836"/>
                </a:lnTo>
                <a:lnTo>
                  <a:pt x="990" y="2911"/>
                </a:lnTo>
                <a:lnTo>
                  <a:pt x="1049" y="2984"/>
                </a:lnTo>
                <a:lnTo>
                  <a:pt x="1116" y="3055"/>
                </a:lnTo>
                <a:lnTo>
                  <a:pt x="1194" y="3126"/>
                </a:lnTo>
                <a:lnTo>
                  <a:pt x="1282" y="3194"/>
                </a:lnTo>
                <a:lnTo>
                  <a:pt x="1380" y="3259"/>
                </a:lnTo>
                <a:lnTo>
                  <a:pt x="1499" y="3329"/>
                </a:lnTo>
                <a:lnTo>
                  <a:pt x="1625" y="3392"/>
                </a:lnTo>
                <a:lnTo>
                  <a:pt x="1758" y="3449"/>
                </a:lnTo>
                <a:lnTo>
                  <a:pt x="1898" y="3502"/>
                </a:lnTo>
                <a:lnTo>
                  <a:pt x="2044" y="3549"/>
                </a:lnTo>
                <a:lnTo>
                  <a:pt x="2195" y="3589"/>
                </a:lnTo>
                <a:lnTo>
                  <a:pt x="2352" y="3624"/>
                </a:lnTo>
                <a:lnTo>
                  <a:pt x="2511" y="3655"/>
                </a:lnTo>
                <a:lnTo>
                  <a:pt x="2675" y="3679"/>
                </a:lnTo>
                <a:lnTo>
                  <a:pt x="2841" y="3697"/>
                </a:lnTo>
                <a:lnTo>
                  <a:pt x="3008" y="3708"/>
                </a:lnTo>
                <a:lnTo>
                  <a:pt x="3176" y="3715"/>
                </a:lnTo>
                <a:lnTo>
                  <a:pt x="3346" y="3715"/>
                </a:lnTo>
                <a:lnTo>
                  <a:pt x="3515" y="3710"/>
                </a:lnTo>
                <a:lnTo>
                  <a:pt x="3685" y="3699"/>
                </a:lnTo>
                <a:lnTo>
                  <a:pt x="3853" y="3681"/>
                </a:lnTo>
                <a:lnTo>
                  <a:pt x="4017" y="3657"/>
                </a:lnTo>
                <a:lnTo>
                  <a:pt x="4181" y="3628"/>
                </a:lnTo>
                <a:lnTo>
                  <a:pt x="4339" y="3593"/>
                </a:lnTo>
                <a:lnTo>
                  <a:pt x="4494" y="3551"/>
                </a:lnTo>
                <a:lnTo>
                  <a:pt x="4646" y="3502"/>
                </a:lnTo>
                <a:lnTo>
                  <a:pt x="4791" y="3449"/>
                </a:lnTo>
                <a:lnTo>
                  <a:pt x="4899" y="3402"/>
                </a:lnTo>
                <a:lnTo>
                  <a:pt x="4999" y="3354"/>
                </a:lnTo>
                <a:lnTo>
                  <a:pt x="4948" y="3427"/>
                </a:lnTo>
                <a:lnTo>
                  <a:pt x="4888" y="3500"/>
                </a:lnTo>
                <a:lnTo>
                  <a:pt x="4819" y="3571"/>
                </a:lnTo>
                <a:lnTo>
                  <a:pt x="4739" y="3639"/>
                </a:lnTo>
                <a:lnTo>
                  <a:pt x="4649" y="3706"/>
                </a:lnTo>
                <a:lnTo>
                  <a:pt x="4551" y="3770"/>
                </a:lnTo>
                <a:lnTo>
                  <a:pt x="4443" y="3830"/>
                </a:lnTo>
                <a:lnTo>
                  <a:pt x="4327" y="3888"/>
                </a:lnTo>
                <a:lnTo>
                  <a:pt x="4201" y="3941"/>
                </a:lnTo>
                <a:lnTo>
                  <a:pt x="4055" y="3996"/>
                </a:lnTo>
                <a:lnTo>
                  <a:pt x="3904" y="4043"/>
                </a:lnTo>
                <a:lnTo>
                  <a:pt x="3749" y="4085"/>
                </a:lnTo>
                <a:lnTo>
                  <a:pt x="3590" y="4122"/>
                </a:lnTo>
                <a:lnTo>
                  <a:pt x="3426" y="4151"/>
                </a:lnTo>
                <a:lnTo>
                  <a:pt x="3262" y="4175"/>
                </a:lnTo>
                <a:lnTo>
                  <a:pt x="3094" y="4193"/>
                </a:lnTo>
                <a:lnTo>
                  <a:pt x="2925" y="4204"/>
                </a:lnTo>
                <a:lnTo>
                  <a:pt x="2755" y="4209"/>
                </a:lnTo>
                <a:lnTo>
                  <a:pt x="2585" y="4207"/>
                </a:lnTo>
                <a:lnTo>
                  <a:pt x="2418" y="4202"/>
                </a:lnTo>
                <a:lnTo>
                  <a:pt x="2250" y="4189"/>
                </a:lnTo>
                <a:lnTo>
                  <a:pt x="2084" y="4171"/>
                </a:lnTo>
                <a:lnTo>
                  <a:pt x="1920" y="4147"/>
                </a:lnTo>
                <a:lnTo>
                  <a:pt x="1761" y="4118"/>
                </a:lnTo>
                <a:lnTo>
                  <a:pt x="1605" y="4083"/>
                </a:lnTo>
                <a:lnTo>
                  <a:pt x="1453" y="4041"/>
                </a:lnTo>
                <a:lnTo>
                  <a:pt x="1307" y="3996"/>
                </a:lnTo>
                <a:lnTo>
                  <a:pt x="1167" y="3943"/>
                </a:lnTo>
                <a:lnTo>
                  <a:pt x="1034" y="3885"/>
                </a:lnTo>
                <a:lnTo>
                  <a:pt x="908" y="3823"/>
                </a:lnTo>
                <a:lnTo>
                  <a:pt x="790" y="3753"/>
                </a:lnTo>
                <a:lnTo>
                  <a:pt x="689" y="3686"/>
                </a:lnTo>
                <a:lnTo>
                  <a:pt x="598" y="3615"/>
                </a:lnTo>
                <a:lnTo>
                  <a:pt x="520" y="3544"/>
                </a:lnTo>
                <a:lnTo>
                  <a:pt x="451" y="3469"/>
                </a:lnTo>
                <a:lnTo>
                  <a:pt x="392" y="3394"/>
                </a:lnTo>
                <a:lnTo>
                  <a:pt x="345" y="3318"/>
                </a:lnTo>
                <a:lnTo>
                  <a:pt x="306" y="3239"/>
                </a:lnTo>
                <a:lnTo>
                  <a:pt x="279" y="3161"/>
                </a:lnTo>
                <a:lnTo>
                  <a:pt x="263" y="3083"/>
                </a:lnTo>
                <a:lnTo>
                  <a:pt x="257" y="3002"/>
                </a:lnTo>
                <a:lnTo>
                  <a:pt x="261" y="2924"/>
                </a:lnTo>
                <a:lnTo>
                  <a:pt x="275" y="2846"/>
                </a:lnTo>
                <a:lnTo>
                  <a:pt x="299" y="2767"/>
                </a:lnTo>
                <a:lnTo>
                  <a:pt x="334" y="2691"/>
                </a:lnTo>
                <a:lnTo>
                  <a:pt x="378" y="2614"/>
                </a:lnTo>
                <a:lnTo>
                  <a:pt x="430" y="2539"/>
                </a:lnTo>
                <a:lnTo>
                  <a:pt x="494" y="2466"/>
                </a:lnTo>
                <a:lnTo>
                  <a:pt x="569" y="2395"/>
                </a:lnTo>
                <a:lnTo>
                  <a:pt x="651" y="2326"/>
                </a:lnTo>
                <a:lnTo>
                  <a:pt x="744" y="2260"/>
                </a:lnTo>
                <a:lnTo>
                  <a:pt x="848" y="2197"/>
                </a:lnTo>
                <a:close/>
                <a:moveTo>
                  <a:pt x="5183" y="1353"/>
                </a:moveTo>
                <a:lnTo>
                  <a:pt x="5284" y="1424"/>
                </a:lnTo>
                <a:lnTo>
                  <a:pt x="5375" y="1495"/>
                </a:lnTo>
                <a:lnTo>
                  <a:pt x="5453" y="1569"/>
                </a:lnTo>
                <a:lnTo>
                  <a:pt x="5521" y="1644"/>
                </a:lnTo>
                <a:lnTo>
                  <a:pt x="5577" y="1723"/>
                </a:lnTo>
                <a:lnTo>
                  <a:pt x="5625" y="1801"/>
                </a:lnTo>
                <a:lnTo>
                  <a:pt x="5659" y="1881"/>
                </a:lnTo>
                <a:lnTo>
                  <a:pt x="5683" y="1961"/>
                </a:lnTo>
                <a:lnTo>
                  <a:pt x="5698" y="2042"/>
                </a:lnTo>
                <a:lnTo>
                  <a:pt x="5699" y="2122"/>
                </a:lnTo>
                <a:lnTo>
                  <a:pt x="5692" y="2204"/>
                </a:lnTo>
                <a:lnTo>
                  <a:pt x="5674" y="2284"/>
                </a:lnTo>
                <a:lnTo>
                  <a:pt x="5645" y="2362"/>
                </a:lnTo>
                <a:lnTo>
                  <a:pt x="5605" y="2441"/>
                </a:lnTo>
                <a:lnTo>
                  <a:pt x="5555" y="2519"/>
                </a:lnTo>
                <a:lnTo>
                  <a:pt x="5495" y="2594"/>
                </a:lnTo>
                <a:lnTo>
                  <a:pt x="5424" y="2667"/>
                </a:lnTo>
                <a:lnTo>
                  <a:pt x="5344" y="2738"/>
                </a:lnTo>
                <a:lnTo>
                  <a:pt x="5255" y="2807"/>
                </a:lnTo>
                <a:lnTo>
                  <a:pt x="5152" y="2875"/>
                </a:lnTo>
                <a:lnTo>
                  <a:pt x="5043" y="2937"/>
                </a:lnTo>
                <a:lnTo>
                  <a:pt x="4921" y="2997"/>
                </a:lnTo>
                <a:lnTo>
                  <a:pt x="4791" y="3053"/>
                </a:lnTo>
                <a:lnTo>
                  <a:pt x="4646" y="3108"/>
                </a:lnTo>
                <a:lnTo>
                  <a:pt x="4494" y="3155"/>
                </a:lnTo>
                <a:lnTo>
                  <a:pt x="4339" y="3197"/>
                </a:lnTo>
                <a:lnTo>
                  <a:pt x="4181" y="3234"/>
                </a:lnTo>
                <a:lnTo>
                  <a:pt x="4017" y="3263"/>
                </a:lnTo>
                <a:lnTo>
                  <a:pt x="3853" y="3287"/>
                </a:lnTo>
                <a:lnTo>
                  <a:pt x="3685" y="3303"/>
                </a:lnTo>
                <a:lnTo>
                  <a:pt x="3515" y="3316"/>
                </a:lnTo>
                <a:lnTo>
                  <a:pt x="3346" y="3321"/>
                </a:lnTo>
                <a:lnTo>
                  <a:pt x="3176" y="3320"/>
                </a:lnTo>
                <a:lnTo>
                  <a:pt x="3008" y="3314"/>
                </a:lnTo>
                <a:lnTo>
                  <a:pt x="2841" y="3301"/>
                </a:lnTo>
                <a:lnTo>
                  <a:pt x="2675" y="3283"/>
                </a:lnTo>
                <a:lnTo>
                  <a:pt x="2511" y="3259"/>
                </a:lnTo>
                <a:lnTo>
                  <a:pt x="2352" y="3230"/>
                </a:lnTo>
                <a:lnTo>
                  <a:pt x="2195" y="3194"/>
                </a:lnTo>
                <a:lnTo>
                  <a:pt x="2044" y="3154"/>
                </a:lnTo>
                <a:lnTo>
                  <a:pt x="1898" y="3106"/>
                </a:lnTo>
                <a:lnTo>
                  <a:pt x="1758" y="3055"/>
                </a:lnTo>
                <a:lnTo>
                  <a:pt x="1625" y="2997"/>
                </a:lnTo>
                <a:lnTo>
                  <a:pt x="1499" y="2933"/>
                </a:lnTo>
                <a:lnTo>
                  <a:pt x="1380" y="2866"/>
                </a:lnTo>
                <a:lnTo>
                  <a:pt x="1289" y="2804"/>
                </a:lnTo>
                <a:lnTo>
                  <a:pt x="1207" y="2742"/>
                </a:lnTo>
                <a:lnTo>
                  <a:pt x="1134" y="2678"/>
                </a:lnTo>
                <a:lnTo>
                  <a:pt x="1069" y="2612"/>
                </a:lnTo>
                <a:lnTo>
                  <a:pt x="1012" y="2545"/>
                </a:lnTo>
                <a:lnTo>
                  <a:pt x="965" y="2477"/>
                </a:lnTo>
                <a:lnTo>
                  <a:pt x="925" y="2408"/>
                </a:lnTo>
                <a:lnTo>
                  <a:pt x="1050" y="2475"/>
                </a:lnTo>
                <a:lnTo>
                  <a:pt x="1183" y="2537"/>
                </a:lnTo>
                <a:lnTo>
                  <a:pt x="1324" y="2592"/>
                </a:lnTo>
                <a:lnTo>
                  <a:pt x="1471" y="2643"/>
                </a:lnTo>
                <a:lnTo>
                  <a:pt x="1623" y="2687"/>
                </a:lnTo>
                <a:lnTo>
                  <a:pt x="1781" y="2725"/>
                </a:lnTo>
                <a:lnTo>
                  <a:pt x="1944" y="2756"/>
                </a:lnTo>
                <a:lnTo>
                  <a:pt x="2110" y="2784"/>
                </a:lnTo>
                <a:lnTo>
                  <a:pt x="2277" y="2804"/>
                </a:lnTo>
                <a:lnTo>
                  <a:pt x="2449" y="2818"/>
                </a:lnTo>
                <a:lnTo>
                  <a:pt x="2622" y="2826"/>
                </a:lnTo>
                <a:lnTo>
                  <a:pt x="2795" y="2827"/>
                </a:lnTo>
                <a:lnTo>
                  <a:pt x="2968" y="2824"/>
                </a:lnTo>
                <a:lnTo>
                  <a:pt x="3142" y="2813"/>
                </a:lnTo>
                <a:lnTo>
                  <a:pt x="3313" y="2796"/>
                </a:lnTo>
                <a:lnTo>
                  <a:pt x="3482" y="2773"/>
                </a:lnTo>
                <a:lnTo>
                  <a:pt x="3648" y="2743"/>
                </a:lnTo>
                <a:lnTo>
                  <a:pt x="3812" y="2707"/>
                </a:lnTo>
                <a:lnTo>
                  <a:pt x="3971" y="2665"/>
                </a:lnTo>
                <a:lnTo>
                  <a:pt x="4126" y="2616"/>
                </a:lnTo>
                <a:lnTo>
                  <a:pt x="4274" y="2559"/>
                </a:lnTo>
                <a:lnTo>
                  <a:pt x="4403" y="2505"/>
                </a:lnTo>
                <a:lnTo>
                  <a:pt x="4522" y="2446"/>
                </a:lnTo>
                <a:lnTo>
                  <a:pt x="4631" y="2383"/>
                </a:lnTo>
                <a:lnTo>
                  <a:pt x="4731" y="2319"/>
                </a:lnTo>
                <a:lnTo>
                  <a:pt x="4822" y="2249"/>
                </a:lnTo>
                <a:lnTo>
                  <a:pt x="4903" y="2180"/>
                </a:lnTo>
                <a:lnTo>
                  <a:pt x="4972" y="2107"/>
                </a:lnTo>
                <a:lnTo>
                  <a:pt x="5032" y="2033"/>
                </a:lnTo>
                <a:lnTo>
                  <a:pt x="5083" y="1958"/>
                </a:lnTo>
                <a:lnTo>
                  <a:pt x="5123" y="1879"/>
                </a:lnTo>
                <a:lnTo>
                  <a:pt x="5152" y="1801"/>
                </a:lnTo>
                <a:lnTo>
                  <a:pt x="5173" y="1723"/>
                </a:lnTo>
                <a:lnTo>
                  <a:pt x="5182" y="1642"/>
                </a:lnTo>
                <a:lnTo>
                  <a:pt x="5182" y="1633"/>
                </a:lnTo>
                <a:lnTo>
                  <a:pt x="5183" y="1611"/>
                </a:lnTo>
                <a:lnTo>
                  <a:pt x="5183" y="1580"/>
                </a:lnTo>
                <a:lnTo>
                  <a:pt x="5183" y="1542"/>
                </a:lnTo>
                <a:lnTo>
                  <a:pt x="5183" y="1498"/>
                </a:lnTo>
                <a:lnTo>
                  <a:pt x="5183" y="1449"/>
                </a:lnTo>
                <a:lnTo>
                  <a:pt x="5183" y="1402"/>
                </a:lnTo>
                <a:lnTo>
                  <a:pt x="5183" y="1353"/>
                </a:lnTo>
                <a:close/>
                <a:moveTo>
                  <a:pt x="3348" y="1230"/>
                </a:moveTo>
                <a:lnTo>
                  <a:pt x="3410" y="1232"/>
                </a:lnTo>
                <a:lnTo>
                  <a:pt x="3466" y="1241"/>
                </a:lnTo>
                <a:lnTo>
                  <a:pt x="3513" y="1254"/>
                </a:lnTo>
                <a:lnTo>
                  <a:pt x="3552" y="1274"/>
                </a:lnTo>
                <a:lnTo>
                  <a:pt x="3581" y="1294"/>
                </a:lnTo>
                <a:lnTo>
                  <a:pt x="3601" y="1316"/>
                </a:lnTo>
                <a:lnTo>
                  <a:pt x="3614" y="1336"/>
                </a:lnTo>
                <a:lnTo>
                  <a:pt x="3617" y="1367"/>
                </a:lnTo>
                <a:lnTo>
                  <a:pt x="3610" y="1396"/>
                </a:lnTo>
                <a:lnTo>
                  <a:pt x="3590" y="1425"/>
                </a:lnTo>
                <a:lnTo>
                  <a:pt x="3559" y="1455"/>
                </a:lnTo>
                <a:lnTo>
                  <a:pt x="3523" y="1482"/>
                </a:lnTo>
                <a:lnTo>
                  <a:pt x="3481" y="1509"/>
                </a:lnTo>
                <a:lnTo>
                  <a:pt x="3070" y="1252"/>
                </a:lnTo>
                <a:lnTo>
                  <a:pt x="3149" y="1243"/>
                </a:lnTo>
                <a:lnTo>
                  <a:pt x="3218" y="1238"/>
                </a:lnTo>
                <a:lnTo>
                  <a:pt x="3276" y="1234"/>
                </a:lnTo>
                <a:lnTo>
                  <a:pt x="3348" y="1230"/>
                </a:lnTo>
                <a:close/>
                <a:moveTo>
                  <a:pt x="1927" y="844"/>
                </a:moveTo>
                <a:lnTo>
                  <a:pt x="2290" y="1072"/>
                </a:lnTo>
                <a:lnTo>
                  <a:pt x="2237" y="1079"/>
                </a:lnTo>
                <a:lnTo>
                  <a:pt x="2179" y="1085"/>
                </a:lnTo>
                <a:lnTo>
                  <a:pt x="2119" y="1090"/>
                </a:lnTo>
                <a:lnTo>
                  <a:pt x="2059" y="1092"/>
                </a:lnTo>
                <a:lnTo>
                  <a:pt x="2002" y="1090"/>
                </a:lnTo>
                <a:lnTo>
                  <a:pt x="1946" y="1083"/>
                </a:lnTo>
                <a:lnTo>
                  <a:pt x="1911" y="1075"/>
                </a:lnTo>
                <a:lnTo>
                  <a:pt x="1880" y="1066"/>
                </a:lnTo>
                <a:lnTo>
                  <a:pt x="1853" y="1052"/>
                </a:lnTo>
                <a:lnTo>
                  <a:pt x="1831" y="1033"/>
                </a:lnTo>
                <a:lnTo>
                  <a:pt x="1814" y="1017"/>
                </a:lnTo>
                <a:lnTo>
                  <a:pt x="1807" y="999"/>
                </a:lnTo>
                <a:lnTo>
                  <a:pt x="1805" y="970"/>
                </a:lnTo>
                <a:lnTo>
                  <a:pt x="1812" y="942"/>
                </a:lnTo>
                <a:lnTo>
                  <a:pt x="1831" y="917"/>
                </a:lnTo>
                <a:lnTo>
                  <a:pt x="1860" y="891"/>
                </a:lnTo>
                <a:lnTo>
                  <a:pt x="1927" y="844"/>
                </a:lnTo>
                <a:close/>
                <a:moveTo>
                  <a:pt x="1741" y="419"/>
                </a:moveTo>
                <a:lnTo>
                  <a:pt x="1442" y="539"/>
                </a:lnTo>
                <a:lnTo>
                  <a:pt x="1625" y="654"/>
                </a:lnTo>
                <a:lnTo>
                  <a:pt x="1554" y="694"/>
                </a:lnTo>
                <a:lnTo>
                  <a:pt x="1488" y="738"/>
                </a:lnTo>
                <a:lnTo>
                  <a:pt x="1431" y="786"/>
                </a:lnTo>
                <a:lnTo>
                  <a:pt x="1382" y="835"/>
                </a:lnTo>
                <a:lnTo>
                  <a:pt x="1344" y="884"/>
                </a:lnTo>
                <a:lnTo>
                  <a:pt x="1318" y="935"/>
                </a:lnTo>
                <a:lnTo>
                  <a:pt x="1304" y="986"/>
                </a:lnTo>
                <a:lnTo>
                  <a:pt x="1304" y="1037"/>
                </a:lnTo>
                <a:lnTo>
                  <a:pt x="1318" y="1090"/>
                </a:lnTo>
                <a:lnTo>
                  <a:pt x="1338" y="1128"/>
                </a:lnTo>
                <a:lnTo>
                  <a:pt x="1369" y="1167"/>
                </a:lnTo>
                <a:lnTo>
                  <a:pt x="1411" y="1203"/>
                </a:lnTo>
                <a:lnTo>
                  <a:pt x="1462" y="1239"/>
                </a:lnTo>
                <a:lnTo>
                  <a:pt x="1541" y="1283"/>
                </a:lnTo>
                <a:lnTo>
                  <a:pt x="1625" y="1318"/>
                </a:lnTo>
                <a:lnTo>
                  <a:pt x="1714" y="1345"/>
                </a:lnTo>
                <a:lnTo>
                  <a:pt x="1807" y="1365"/>
                </a:lnTo>
                <a:lnTo>
                  <a:pt x="1907" y="1376"/>
                </a:lnTo>
                <a:lnTo>
                  <a:pt x="2013" y="1378"/>
                </a:lnTo>
                <a:lnTo>
                  <a:pt x="2102" y="1376"/>
                </a:lnTo>
                <a:lnTo>
                  <a:pt x="2201" y="1371"/>
                </a:lnTo>
                <a:lnTo>
                  <a:pt x="2306" y="1362"/>
                </a:lnTo>
                <a:lnTo>
                  <a:pt x="2421" y="1349"/>
                </a:lnTo>
                <a:lnTo>
                  <a:pt x="2544" y="1332"/>
                </a:lnTo>
                <a:lnTo>
                  <a:pt x="2677" y="1312"/>
                </a:lnTo>
                <a:lnTo>
                  <a:pt x="3171" y="1622"/>
                </a:lnTo>
                <a:lnTo>
                  <a:pt x="3067" y="1642"/>
                </a:lnTo>
                <a:lnTo>
                  <a:pt x="2965" y="1653"/>
                </a:lnTo>
                <a:lnTo>
                  <a:pt x="2863" y="1657"/>
                </a:lnTo>
                <a:lnTo>
                  <a:pt x="2762" y="1651"/>
                </a:lnTo>
                <a:lnTo>
                  <a:pt x="2658" y="1641"/>
                </a:lnTo>
                <a:lnTo>
                  <a:pt x="2553" y="1624"/>
                </a:lnTo>
                <a:lnTo>
                  <a:pt x="2451" y="1894"/>
                </a:lnTo>
                <a:lnTo>
                  <a:pt x="2593" y="1910"/>
                </a:lnTo>
                <a:lnTo>
                  <a:pt x="2729" y="1918"/>
                </a:lnTo>
                <a:lnTo>
                  <a:pt x="2861" y="1919"/>
                </a:lnTo>
                <a:lnTo>
                  <a:pt x="2987" y="1914"/>
                </a:lnTo>
                <a:lnTo>
                  <a:pt x="3151" y="1894"/>
                </a:lnTo>
                <a:lnTo>
                  <a:pt x="3315" y="1861"/>
                </a:lnTo>
                <a:lnTo>
                  <a:pt x="3479" y="1816"/>
                </a:lnTo>
                <a:lnTo>
                  <a:pt x="3785" y="2007"/>
                </a:lnTo>
                <a:lnTo>
                  <a:pt x="4084" y="1887"/>
                </a:lnTo>
                <a:lnTo>
                  <a:pt x="3781" y="1697"/>
                </a:lnTo>
                <a:lnTo>
                  <a:pt x="3867" y="1651"/>
                </a:lnTo>
                <a:lnTo>
                  <a:pt x="3940" y="1608"/>
                </a:lnTo>
                <a:lnTo>
                  <a:pt x="4004" y="1562"/>
                </a:lnTo>
                <a:lnTo>
                  <a:pt x="4053" y="1517"/>
                </a:lnTo>
                <a:lnTo>
                  <a:pt x="4093" y="1473"/>
                </a:lnTo>
                <a:lnTo>
                  <a:pt x="4121" y="1427"/>
                </a:lnTo>
                <a:lnTo>
                  <a:pt x="4135" y="1384"/>
                </a:lnTo>
                <a:lnTo>
                  <a:pt x="4139" y="1340"/>
                </a:lnTo>
                <a:lnTo>
                  <a:pt x="4131" y="1296"/>
                </a:lnTo>
                <a:lnTo>
                  <a:pt x="4113" y="1252"/>
                </a:lnTo>
                <a:lnTo>
                  <a:pt x="4086" y="1208"/>
                </a:lnTo>
                <a:lnTo>
                  <a:pt x="4046" y="1167"/>
                </a:lnTo>
                <a:lnTo>
                  <a:pt x="3995" y="1125"/>
                </a:lnTo>
                <a:lnTo>
                  <a:pt x="3933" y="1083"/>
                </a:lnTo>
                <a:lnTo>
                  <a:pt x="3862" y="1043"/>
                </a:lnTo>
                <a:lnTo>
                  <a:pt x="3785" y="1008"/>
                </a:lnTo>
                <a:lnTo>
                  <a:pt x="3703" y="982"/>
                </a:lnTo>
                <a:lnTo>
                  <a:pt x="3616" y="962"/>
                </a:lnTo>
                <a:lnTo>
                  <a:pt x="3524" y="948"/>
                </a:lnTo>
                <a:lnTo>
                  <a:pt x="3426" y="942"/>
                </a:lnTo>
                <a:lnTo>
                  <a:pt x="3324" y="941"/>
                </a:lnTo>
                <a:lnTo>
                  <a:pt x="3109" y="953"/>
                </a:lnTo>
                <a:lnTo>
                  <a:pt x="2895" y="975"/>
                </a:lnTo>
                <a:lnTo>
                  <a:pt x="2680" y="1008"/>
                </a:lnTo>
                <a:lnTo>
                  <a:pt x="2232" y="727"/>
                </a:lnTo>
                <a:lnTo>
                  <a:pt x="2321" y="709"/>
                </a:lnTo>
                <a:lnTo>
                  <a:pt x="2412" y="700"/>
                </a:lnTo>
                <a:lnTo>
                  <a:pt x="2507" y="696"/>
                </a:lnTo>
                <a:lnTo>
                  <a:pt x="2649" y="698"/>
                </a:lnTo>
                <a:lnTo>
                  <a:pt x="2790" y="704"/>
                </a:lnTo>
                <a:lnTo>
                  <a:pt x="2853" y="441"/>
                </a:lnTo>
                <a:lnTo>
                  <a:pt x="2759" y="437"/>
                </a:lnTo>
                <a:lnTo>
                  <a:pt x="2671" y="436"/>
                </a:lnTo>
                <a:lnTo>
                  <a:pt x="2589" y="434"/>
                </a:lnTo>
                <a:lnTo>
                  <a:pt x="2472" y="436"/>
                </a:lnTo>
                <a:lnTo>
                  <a:pt x="2361" y="441"/>
                </a:lnTo>
                <a:lnTo>
                  <a:pt x="2254" y="454"/>
                </a:lnTo>
                <a:lnTo>
                  <a:pt x="2148" y="472"/>
                </a:lnTo>
                <a:lnTo>
                  <a:pt x="2077" y="488"/>
                </a:lnTo>
                <a:lnTo>
                  <a:pt x="2002" y="508"/>
                </a:lnTo>
                <a:lnTo>
                  <a:pt x="1922" y="532"/>
                </a:lnTo>
                <a:lnTo>
                  <a:pt x="1741" y="419"/>
                </a:lnTo>
                <a:close/>
                <a:moveTo>
                  <a:pt x="2684" y="0"/>
                </a:moveTo>
                <a:lnTo>
                  <a:pt x="2853" y="0"/>
                </a:lnTo>
                <a:lnTo>
                  <a:pt x="3023" y="5"/>
                </a:lnTo>
                <a:lnTo>
                  <a:pt x="3191" y="18"/>
                </a:lnTo>
                <a:lnTo>
                  <a:pt x="3357" y="36"/>
                </a:lnTo>
                <a:lnTo>
                  <a:pt x="3519" y="60"/>
                </a:lnTo>
                <a:lnTo>
                  <a:pt x="3679" y="89"/>
                </a:lnTo>
                <a:lnTo>
                  <a:pt x="3834" y="126"/>
                </a:lnTo>
                <a:lnTo>
                  <a:pt x="3986" y="166"/>
                </a:lnTo>
                <a:lnTo>
                  <a:pt x="4131" y="213"/>
                </a:lnTo>
                <a:lnTo>
                  <a:pt x="4272" y="264"/>
                </a:lnTo>
                <a:lnTo>
                  <a:pt x="4405" y="322"/>
                </a:lnTo>
                <a:lnTo>
                  <a:pt x="4531" y="386"/>
                </a:lnTo>
                <a:lnTo>
                  <a:pt x="4649" y="454"/>
                </a:lnTo>
                <a:lnTo>
                  <a:pt x="4753" y="525"/>
                </a:lnTo>
                <a:lnTo>
                  <a:pt x="4846" y="596"/>
                </a:lnTo>
                <a:lnTo>
                  <a:pt x="4926" y="671"/>
                </a:lnTo>
                <a:lnTo>
                  <a:pt x="4997" y="747"/>
                </a:lnTo>
                <a:lnTo>
                  <a:pt x="5056" y="826"/>
                </a:lnTo>
                <a:lnTo>
                  <a:pt x="5103" y="904"/>
                </a:lnTo>
                <a:lnTo>
                  <a:pt x="5140" y="984"/>
                </a:lnTo>
                <a:lnTo>
                  <a:pt x="5165" y="1064"/>
                </a:lnTo>
                <a:lnTo>
                  <a:pt x="5180" y="1147"/>
                </a:lnTo>
                <a:lnTo>
                  <a:pt x="5183" y="1227"/>
                </a:lnTo>
                <a:lnTo>
                  <a:pt x="5176" y="1309"/>
                </a:lnTo>
                <a:lnTo>
                  <a:pt x="5158" y="1389"/>
                </a:lnTo>
                <a:lnTo>
                  <a:pt x="5131" y="1469"/>
                </a:lnTo>
                <a:lnTo>
                  <a:pt x="5090" y="1548"/>
                </a:lnTo>
                <a:lnTo>
                  <a:pt x="5041" y="1626"/>
                </a:lnTo>
                <a:lnTo>
                  <a:pt x="4981" y="1703"/>
                </a:lnTo>
                <a:lnTo>
                  <a:pt x="4912" y="1777"/>
                </a:lnTo>
                <a:lnTo>
                  <a:pt x="4830" y="1848"/>
                </a:lnTo>
                <a:lnTo>
                  <a:pt x="4739" y="1918"/>
                </a:lnTo>
                <a:lnTo>
                  <a:pt x="4638" y="1985"/>
                </a:lnTo>
                <a:lnTo>
                  <a:pt x="4527" y="2049"/>
                </a:lnTo>
                <a:lnTo>
                  <a:pt x="4405" y="2109"/>
                </a:lnTo>
                <a:lnTo>
                  <a:pt x="4274" y="2166"/>
                </a:lnTo>
                <a:lnTo>
                  <a:pt x="4128" y="2220"/>
                </a:lnTo>
                <a:lnTo>
                  <a:pt x="3978" y="2268"/>
                </a:lnTo>
                <a:lnTo>
                  <a:pt x="3822" y="2310"/>
                </a:lnTo>
                <a:lnTo>
                  <a:pt x="3663" y="2344"/>
                </a:lnTo>
                <a:lnTo>
                  <a:pt x="3501" y="2375"/>
                </a:lnTo>
                <a:lnTo>
                  <a:pt x="3335" y="2399"/>
                </a:lnTo>
                <a:lnTo>
                  <a:pt x="3167" y="2415"/>
                </a:lnTo>
                <a:lnTo>
                  <a:pt x="2999" y="2426"/>
                </a:lnTo>
                <a:lnTo>
                  <a:pt x="2830" y="2432"/>
                </a:lnTo>
                <a:lnTo>
                  <a:pt x="2660" y="2432"/>
                </a:lnTo>
                <a:lnTo>
                  <a:pt x="2491" y="2426"/>
                </a:lnTo>
                <a:lnTo>
                  <a:pt x="2323" y="2414"/>
                </a:lnTo>
                <a:lnTo>
                  <a:pt x="2157" y="2395"/>
                </a:lnTo>
                <a:lnTo>
                  <a:pt x="1995" y="2372"/>
                </a:lnTo>
                <a:lnTo>
                  <a:pt x="1834" y="2342"/>
                </a:lnTo>
                <a:lnTo>
                  <a:pt x="1679" y="2306"/>
                </a:lnTo>
                <a:lnTo>
                  <a:pt x="1528" y="2266"/>
                </a:lnTo>
                <a:lnTo>
                  <a:pt x="1382" y="2218"/>
                </a:lnTo>
                <a:lnTo>
                  <a:pt x="1242" y="2167"/>
                </a:lnTo>
                <a:lnTo>
                  <a:pt x="1109" y="2109"/>
                </a:lnTo>
                <a:lnTo>
                  <a:pt x="981" y="2045"/>
                </a:lnTo>
                <a:lnTo>
                  <a:pt x="863" y="1976"/>
                </a:lnTo>
                <a:lnTo>
                  <a:pt x="760" y="1907"/>
                </a:lnTo>
                <a:lnTo>
                  <a:pt x="667" y="1836"/>
                </a:lnTo>
                <a:lnTo>
                  <a:pt x="587" y="1761"/>
                </a:lnTo>
                <a:lnTo>
                  <a:pt x="516" y="1684"/>
                </a:lnTo>
                <a:lnTo>
                  <a:pt x="458" y="1606"/>
                </a:lnTo>
                <a:lnTo>
                  <a:pt x="410" y="1528"/>
                </a:lnTo>
                <a:lnTo>
                  <a:pt x="374" y="1447"/>
                </a:lnTo>
                <a:lnTo>
                  <a:pt x="348" y="1367"/>
                </a:lnTo>
                <a:lnTo>
                  <a:pt x="334" y="1285"/>
                </a:lnTo>
                <a:lnTo>
                  <a:pt x="330" y="1203"/>
                </a:lnTo>
                <a:lnTo>
                  <a:pt x="337" y="1123"/>
                </a:lnTo>
                <a:lnTo>
                  <a:pt x="356" y="1043"/>
                </a:lnTo>
                <a:lnTo>
                  <a:pt x="383" y="962"/>
                </a:lnTo>
                <a:lnTo>
                  <a:pt x="423" y="882"/>
                </a:lnTo>
                <a:lnTo>
                  <a:pt x="472" y="806"/>
                </a:lnTo>
                <a:lnTo>
                  <a:pt x="533" y="729"/>
                </a:lnTo>
                <a:lnTo>
                  <a:pt x="602" y="654"/>
                </a:lnTo>
                <a:lnTo>
                  <a:pt x="684" y="583"/>
                </a:lnTo>
                <a:lnTo>
                  <a:pt x="775" y="514"/>
                </a:lnTo>
                <a:lnTo>
                  <a:pt x="875" y="446"/>
                </a:lnTo>
                <a:lnTo>
                  <a:pt x="987" y="383"/>
                </a:lnTo>
                <a:lnTo>
                  <a:pt x="1109" y="322"/>
                </a:lnTo>
                <a:lnTo>
                  <a:pt x="1240" y="266"/>
                </a:lnTo>
                <a:lnTo>
                  <a:pt x="1386" y="211"/>
                </a:lnTo>
                <a:lnTo>
                  <a:pt x="1535" y="164"/>
                </a:lnTo>
                <a:lnTo>
                  <a:pt x="1692" y="122"/>
                </a:lnTo>
                <a:lnTo>
                  <a:pt x="1851" y="86"/>
                </a:lnTo>
                <a:lnTo>
                  <a:pt x="2013" y="56"/>
                </a:lnTo>
                <a:lnTo>
                  <a:pt x="2179" y="33"/>
                </a:lnTo>
                <a:lnTo>
                  <a:pt x="2347" y="16"/>
                </a:lnTo>
                <a:lnTo>
                  <a:pt x="2514" y="5"/>
                </a:lnTo>
                <a:lnTo>
                  <a:pt x="2684"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6" name="Freeform 29"/>
          <p:cNvSpPr>
            <a:spLocks noChangeAspect="1" noEditPoints="1"/>
          </p:cNvSpPr>
          <p:nvPr/>
        </p:nvSpPr>
        <p:spPr bwMode="auto">
          <a:xfrm>
            <a:off x="498055" y="1813560"/>
            <a:ext cx="1102145" cy="1005840"/>
          </a:xfrm>
          <a:custGeom>
            <a:avLst/>
            <a:gdLst>
              <a:gd name="T0" fmla="*/ 91 w 147"/>
              <a:gd name="T1" fmla="*/ 100 h 133"/>
              <a:gd name="T2" fmla="*/ 67 w 147"/>
              <a:gd name="T3" fmla="*/ 75 h 133"/>
              <a:gd name="T4" fmla="*/ 75 w 147"/>
              <a:gd name="T5" fmla="*/ 57 h 133"/>
              <a:gd name="T6" fmla="*/ 82 w 147"/>
              <a:gd name="T7" fmla="*/ 45 h 133"/>
              <a:gd name="T8" fmla="*/ 79 w 147"/>
              <a:gd name="T9" fmla="*/ 39 h 133"/>
              <a:gd name="T10" fmla="*/ 81 w 147"/>
              <a:gd name="T11" fmla="*/ 26 h 133"/>
              <a:gd name="T12" fmla="*/ 52 w 147"/>
              <a:gd name="T13" fmla="*/ 0 h 133"/>
              <a:gd name="T14" fmla="*/ 22 w 147"/>
              <a:gd name="T15" fmla="*/ 26 h 133"/>
              <a:gd name="T16" fmla="*/ 24 w 147"/>
              <a:gd name="T17" fmla="*/ 39 h 133"/>
              <a:gd name="T18" fmla="*/ 21 w 147"/>
              <a:gd name="T19" fmla="*/ 45 h 133"/>
              <a:gd name="T20" fmla="*/ 28 w 147"/>
              <a:gd name="T21" fmla="*/ 57 h 133"/>
              <a:gd name="T22" fmla="*/ 36 w 147"/>
              <a:gd name="T23" fmla="*/ 75 h 133"/>
              <a:gd name="T24" fmla="*/ 12 w 147"/>
              <a:gd name="T25" fmla="*/ 100 h 133"/>
              <a:gd name="T26" fmla="*/ 0 w 147"/>
              <a:gd name="T27" fmla="*/ 103 h 133"/>
              <a:gd name="T28" fmla="*/ 0 w 147"/>
              <a:gd name="T29" fmla="*/ 133 h 133"/>
              <a:gd name="T30" fmla="*/ 118 w 147"/>
              <a:gd name="T31" fmla="*/ 133 h 133"/>
              <a:gd name="T32" fmla="*/ 118 w 147"/>
              <a:gd name="T33" fmla="*/ 118 h 133"/>
              <a:gd name="T34" fmla="*/ 91 w 147"/>
              <a:gd name="T35" fmla="*/ 100 h 133"/>
              <a:gd name="T36" fmla="*/ 125 w 147"/>
              <a:gd name="T37" fmla="*/ 59 h 133"/>
              <a:gd name="T38" fmla="*/ 125 w 147"/>
              <a:gd name="T39" fmla="*/ 37 h 133"/>
              <a:gd name="T40" fmla="*/ 111 w 147"/>
              <a:gd name="T41" fmla="*/ 37 h 133"/>
              <a:gd name="T42" fmla="*/ 111 w 147"/>
              <a:gd name="T43" fmla="*/ 59 h 133"/>
              <a:gd name="T44" fmla="*/ 88 w 147"/>
              <a:gd name="T45" fmla="*/ 59 h 133"/>
              <a:gd name="T46" fmla="*/ 88 w 147"/>
              <a:gd name="T47" fmla="*/ 74 h 133"/>
              <a:gd name="T48" fmla="*/ 111 w 147"/>
              <a:gd name="T49" fmla="*/ 74 h 133"/>
              <a:gd name="T50" fmla="*/ 111 w 147"/>
              <a:gd name="T51" fmla="*/ 96 h 133"/>
              <a:gd name="T52" fmla="*/ 125 w 147"/>
              <a:gd name="T53" fmla="*/ 96 h 133"/>
              <a:gd name="T54" fmla="*/ 125 w 147"/>
              <a:gd name="T55" fmla="*/ 74 h 133"/>
              <a:gd name="T56" fmla="*/ 147 w 147"/>
              <a:gd name="T57" fmla="*/ 74 h 133"/>
              <a:gd name="T58" fmla="*/ 147 w 147"/>
              <a:gd name="T59" fmla="*/ 59 h 133"/>
              <a:gd name="T60" fmla="*/ 125 w 147"/>
              <a:gd name="T61" fmla="*/ 5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7" h="133">
                <a:moveTo>
                  <a:pt x="91" y="100"/>
                </a:moveTo>
                <a:cubicBezTo>
                  <a:pt x="73" y="93"/>
                  <a:pt x="67" y="87"/>
                  <a:pt x="67" y="75"/>
                </a:cubicBezTo>
                <a:cubicBezTo>
                  <a:pt x="67" y="68"/>
                  <a:pt x="73" y="70"/>
                  <a:pt x="75" y="57"/>
                </a:cubicBezTo>
                <a:cubicBezTo>
                  <a:pt x="76" y="52"/>
                  <a:pt x="81" y="57"/>
                  <a:pt x="82" y="45"/>
                </a:cubicBezTo>
                <a:cubicBezTo>
                  <a:pt x="82" y="40"/>
                  <a:pt x="79" y="39"/>
                  <a:pt x="79" y="39"/>
                </a:cubicBezTo>
                <a:cubicBezTo>
                  <a:pt x="79" y="39"/>
                  <a:pt x="81" y="31"/>
                  <a:pt x="81" y="26"/>
                </a:cubicBezTo>
                <a:cubicBezTo>
                  <a:pt x="82" y="19"/>
                  <a:pt x="77" y="0"/>
                  <a:pt x="52" y="0"/>
                </a:cubicBezTo>
                <a:cubicBezTo>
                  <a:pt x="26" y="0"/>
                  <a:pt x="21" y="19"/>
                  <a:pt x="22" y="26"/>
                </a:cubicBezTo>
                <a:cubicBezTo>
                  <a:pt x="23" y="31"/>
                  <a:pt x="24" y="39"/>
                  <a:pt x="24" y="39"/>
                </a:cubicBezTo>
                <a:cubicBezTo>
                  <a:pt x="24" y="39"/>
                  <a:pt x="21" y="40"/>
                  <a:pt x="21" y="45"/>
                </a:cubicBezTo>
                <a:cubicBezTo>
                  <a:pt x="22" y="57"/>
                  <a:pt x="27" y="52"/>
                  <a:pt x="28" y="57"/>
                </a:cubicBezTo>
                <a:cubicBezTo>
                  <a:pt x="31" y="70"/>
                  <a:pt x="36" y="68"/>
                  <a:pt x="36" y="75"/>
                </a:cubicBezTo>
                <a:cubicBezTo>
                  <a:pt x="36" y="87"/>
                  <a:pt x="30" y="93"/>
                  <a:pt x="12" y="100"/>
                </a:cubicBezTo>
                <a:cubicBezTo>
                  <a:pt x="10" y="100"/>
                  <a:pt x="4" y="102"/>
                  <a:pt x="0" y="103"/>
                </a:cubicBezTo>
                <a:cubicBezTo>
                  <a:pt x="0" y="133"/>
                  <a:pt x="0" y="133"/>
                  <a:pt x="0" y="133"/>
                </a:cubicBezTo>
                <a:cubicBezTo>
                  <a:pt x="118" y="133"/>
                  <a:pt x="118" y="133"/>
                  <a:pt x="118" y="133"/>
                </a:cubicBezTo>
                <a:cubicBezTo>
                  <a:pt x="118" y="133"/>
                  <a:pt x="118" y="122"/>
                  <a:pt x="118" y="118"/>
                </a:cubicBezTo>
                <a:cubicBezTo>
                  <a:pt x="118" y="113"/>
                  <a:pt x="110" y="106"/>
                  <a:pt x="91" y="100"/>
                </a:cubicBezTo>
                <a:close/>
                <a:moveTo>
                  <a:pt x="125" y="59"/>
                </a:moveTo>
                <a:cubicBezTo>
                  <a:pt x="125" y="37"/>
                  <a:pt x="125" y="37"/>
                  <a:pt x="125" y="37"/>
                </a:cubicBezTo>
                <a:cubicBezTo>
                  <a:pt x="111" y="37"/>
                  <a:pt x="111" y="37"/>
                  <a:pt x="111" y="37"/>
                </a:cubicBezTo>
                <a:cubicBezTo>
                  <a:pt x="111" y="59"/>
                  <a:pt x="111" y="59"/>
                  <a:pt x="111" y="59"/>
                </a:cubicBezTo>
                <a:cubicBezTo>
                  <a:pt x="88" y="59"/>
                  <a:pt x="88" y="59"/>
                  <a:pt x="88" y="59"/>
                </a:cubicBezTo>
                <a:cubicBezTo>
                  <a:pt x="88" y="74"/>
                  <a:pt x="88" y="74"/>
                  <a:pt x="88" y="74"/>
                </a:cubicBezTo>
                <a:cubicBezTo>
                  <a:pt x="111" y="74"/>
                  <a:pt x="111" y="74"/>
                  <a:pt x="111" y="74"/>
                </a:cubicBezTo>
                <a:cubicBezTo>
                  <a:pt x="111" y="96"/>
                  <a:pt x="111" y="96"/>
                  <a:pt x="111" y="96"/>
                </a:cubicBezTo>
                <a:cubicBezTo>
                  <a:pt x="125" y="96"/>
                  <a:pt x="125" y="96"/>
                  <a:pt x="125" y="96"/>
                </a:cubicBezTo>
                <a:cubicBezTo>
                  <a:pt x="125" y="74"/>
                  <a:pt x="125" y="74"/>
                  <a:pt x="125" y="74"/>
                </a:cubicBezTo>
                <a:cubicBezTo>
                  <a:pt x="147" y="74"/>
                  <a:pt x="147" y="74"/>
                  <a:pt x="147" y="74"/>
                </a:cubicBezTo>
                <a:cubicBezTo>
                  <a:pt x="147" y="59"/>
                  <a:pt x="147" y="59"/>
                  <a:pt x="147" y="59"/>
                </a:cubicBezTo>
                <a:lnTo>
                  <a:pt x="125" y="59"/>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7" name="Freeform 308"/>
          <p:cNvSpPr>
            <a:spLocks noChangeAspect="1" noEditPoints="1"/>
          </p:cNvSpPr>
          <p:nvPr/>
        </p:nvSpPr>
        <p:spPr bwMode="auto">
          <a:xfrm>
            <a:off x="7581075" y="3200400"/>
            <a:ext cx="953325" cy="1005840"/>
          </a:xfrm>
          <a:custGeom>
            <a:avLst/>
            <a:gdLst>
              <a:gd name="T0" fmla="*/ 5174 w 5699"/>
              <a:gd name="T1" fmla="*/ 4893 h 6014"/>
              <a:gd name="T2" fmla="*/ 4525 w 5699"/>
              <a:gd name="T3" fmla="*/ 5629 h 6014"/>
              <a:gd name="T4" fmla="*/ 2999 w 5699"/>
              <a:gd name="T5" fmla="*/ 6009 h 6014"/>
              <a:gd name="T6" fmla="*/ 1382 w 5699"/>
              <a:gd name="T7" fmla="*/ 5801 h 6014"/>
              <a:gd name="T8" fmla="*/ 421 w 5699"/>
              <a:gd name="T9" fmla="*/ 5126 h 6014"/>
              <a:gd name="T10" fmla="*/ 1052 w 5699"/>
              <a:gd name="T11" fmla="*/ 5277 h 6014"/>
              <a:gd name="T12" fmla="*/ 2669 w 5699"/>
              <a:gd name="T13" fmla="*/ 5485 h 6014"/>
              <a:gd name="T14" fmla="*/ 4192 w 5699"/>
              <a:gd name="T15" fmla="*/ 5110 h 6014"/>
              <a:gd name="T16" fmla="*/ 4843 w 5699"/>
              <a:gd name="T17" fmla="*/ 4388 h 6014"/>
              <a:gd name="T18" fmla="*/ 257 w 5699"/>
              <a:gd name="T19" fmla="*/ 3411 h 6014"/>
              <a:gd name="T20" fmla="*/ 691 w 5699"/>
              <a:gd name="T21" fmla="*/ 4082 h 6014"/>
              <a:gd name="T22" fmla="*/ 2084 w 5699"/>
              <a:gd name="T23" fmla="*/ 4567 h 6014"/>
              <a:gd name="T24" fmla="*/ 3749 w 5699"/>
              <a:gd name="T25" fmla="*/ 4481 h 6014"/>
              <a:gd name="T26" fmla="*/ 4850 w 5699"/>
              <a:gd name="T27" fmla="*/ 3934 h 6014"/>
              <a:gd name="T28" fmla="*/ 4296 w 5699"/>
              <a:gd name="T29" fmla="*/ 4658 h 6014"/>
              <a:gd name="T30" fmla="*/ 2837 w 5699"/>
              <a:gd name="T31" fmla="*/ 5081 h 6014"/>
              <a:gd name="T32" fmla="*/ 1198 w 5699"/>
              <a:gd name="T33" fmla="*/ 4929 h 6014"/>
              <a:gd name="T34" fmla="*/ 131 w 5699"/>
              <a:gd name="T35" fmla="*/ 4277 h 6014"/>
              <a:gd name="T36" fmla="*/ 133 w 5699"/>
              <a:gd name="T37" fmla="*/ 3485 h 6014"/>
              <a:gd name="T38" fmla="*/ 848 w 5699"/>
              <a:gd name="T39" fmla="*/ 2499 h 6014"/>
              <a:gd name="T40" fmla="*/ 1194 w 5699"/>
              <a:gd name="T41" fmla="*/ 3126 h 6014"/>
              <a:gd name="T42" fmla="*/ 2511 w 5699"/>
              <a:gd name="T43" fmla="*/ 3655 h 6014"/>
              <a:gd name="T44" fmla="*/ 4181 w 5699"/>
              <a:gd name="T45" fmla="*/ 3628 h 6014"/>
              <a:gd name="T46" fmla="*/ 4739 w 5699"/>
              <a:gd name="T47" fmla="*/ 3639 h 6014"/>
              <a:gd name="T48" fmla="*/ 3426 w 5699"/>
              <a:gd name="T49" fmla="*/ 4151 h 6014"/>
              <a:gd name="T50" fmla="*/ 1761 w 5699"/>
              <a:gd name="T51" fmla="*/ 4118 h 6014"/>
              <a:gd name="T52" fmla="*/ 520 w 5699"/>
              <a:gd name="T53" fmla="*/ 3544 h 6014"/>
              <a:gd name="T54" fmla="*/ 299 w 5699"/>
              <a:gd name="T55" fmla="*/ 2767 h 6014"/>
              <a:gd name="T56" fmla="*/ 5284 w 5699"/>
              <a:gd name="T57" fmla="*/ 1424 h 6014"/>
              <a:gd name="T58" fmla="*/ 5692 w 5699"/>
              <a:gd name="T59" fmla="*/ 2204 h 6014"/>
              <a:gd name="T60" fmla="*/ 5043 w 5699"/>
              <a:gd name="T61" fmla="*/ 2937 h 6014"/>
              <a:gd name="T62" fmla="*/ 3515 w 5699"/>
              <a:gd name="T63" fmla="*/ 3316 h 6014"/>
              <a:gd name="T64" fmla="*/ 1898 w 5699"/>
              <a:gd name="T65" fmla="*/ 3106 h 6014"/>
              <a:gd name="T66" fmla="*/ 965 w 5699"/>
              <a:gd name="T67" fmla="*/ 2477 h 6014"/>
              <a:gd name="T68" fmla="*/ 2277 w 5699"/>
              <a:gd name="T69" fmla="*/ 2804 h 6014"/>
              <a:gd name="T70" fmla="*/ 3971 w 5699"/>
              <a:gd name="T71" fmla="*/ 2665 h 6014"/>
              <a:gd name="T72" fmla="*/ 5032 w 5699"/>
              <a:gd name="T73" fmla="*/ 2033 h 6014"/>
              <a:gd name="T74" fmla="*/ 5183 w 5699"/>
              <a:gd name="T75" fmla="*/ 1498 h 6014"/>
              <a:gd name="T76" fmla="*/ 3601 w 5699"/>
              <a:gd name="T77" fmla="*/ 1316 h 6014"/>
              <a:gd name="T78" fmla="*/ 3218 w 5699"/>
              <a:gd name="T79" fmla="*/ 1238 h 6014"/>
              <a:gd name="T80" fmla="*/ 1946 w 5699"/>
              <a:gd name="T81" fmla="*/ 1083 h 6014"/>
              <a:gd name="T82" fmla="*/ 1860 w 5699"/>
              <a:gd name="T83" fmla="*/ 891 h 6014"/>
              <a:gd name="T84" fmla="*/ 1318 w 5699"/>
              <a:gd name="T85" fmla="*/ 935 h 6014"/>
              <a:gd name="T86" fmla="*/ 1714 w 5699"/>
              <a:gd name="T87" fmla="*/ 1345 h 6014"/>
              <a:gd name="T88" fmla="*/ 3171 w 5699"/>
              <a:gd name="T89" fmla="*/ 1622 h 6014"/>
              <a:gd name="T90" fmla="*/ 2861 w 5699"/>
              <a:gd name="T91" fmla="*/ 1919 h 6014"/>
              <a:gd name="T92" fmla="*/ 4004 w 5699"/>
              <a:gd name="T93" fmla="*/ 1562 h 6014"/>
              <a:gd name="T94" fmla="*/ 3995 w 5699"/>
              <a:gd name="T95" fmla="*/ 1125 h 6014"/>
              <a:gd name="T96" fmla="*/ 2895 w 5699"/>
              <a:gd name="T97" fmla="*/ 975 h 6014"/>
              <a:gd name="T98" fmla="*/ 2671 w 5699"/>
              <a:gd name="T99" fmla="*/ 436 h 6014"/>
              <a:gd name="T100" fmla="*/ 2684 w 5699"/>
              <a:gd name="T101" fmla="*/ 0 h 6014"/>
              <a:gd name="T102" fmla="*/ 4272 w 5699"/>
              <a:gd name="T103" fmla="*/ 264 h 6014"/>
              <a:gd name="T104" fmla="*/ 5140 w 5699"/>
              <a:gd name="T105" fmla="*/ 984 h 6014"/>
              <a:gd name="T106" fmla="*/ 4912 w 5699"/>
              <a:gd name="T107" fmla="*/ 1777 h 6014"/>
              <a:gd name="T108" fmla="*/ 3663 w 5699"/>
              <a:gd name="T109" fmla="*/ 2344 h 6014"/>
              <a:gd name="T110" fmla="*/ 1995 w 5699"/>
              <a:gd name="T111" fmla="*/ 2372 h 6014"/>
              <a:gd name="T112" fmla="*/ 667 w 5699"/>
              <a:gd name="T113" fmla="*/ 1836 h 6014"/>
              <a:gd name="T114" fmla="*/ 356 w 5699"/>
              <a:gd name="T115" fmla="*/ 1043 h 6014"/>
              <a:gd name="T116" fmla="*/ 1109 w 5699"/>
              <a:gd name="T117" fmla="*/ 322 h 6014"/>
              <a:gd name="T118" fmla="*/ 2684 w 5699"/>
              <a:gd name="T119" fmla="*/ 0 h 6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6014">
                <a:moveTo>
                  <a:pt x="4853" y="4184"/>
                </a:moveTo>
                <a:lnTo>
                  <a:pt x="4932" y="4258"/>
                </a:lnTo>
                <a:lnTo>
                  <a:pt x="5001" y="4335"/>
                </a:lnTo>
                <a:lnTo>
                  <a:pt x="5059" y="4412"/>
                </a:lnTo>
                <a:lnTo>
                  <a:pt x="5105" y="4490"/>
                </a:lnTo>
                <a:lnTo>
                  <a:pt x="5142" y="4570"/>
                </a:lnTo>
                <a:lnTo>
                  <a:pt x="5165" y="4650"/>
                </a:lnTo>
                <a:lnTo>
                  <a:pt x="5180" y="4732"/>
                </a:lnTo>
                <a:lnTo>
                  <a:pt x="5183" y="4813"/>
                </a:lnTo>
                <a:lnTo>
                  <a:pt x="5174" y="4893"/>
                </a:lnTo>
                <a:lnTo>
                  <a:pt x="5158" y="4975"/>
                </a:lnTo>
                <a:lnTo>
                  <a:pt x="5129" y="5053"/>
                </a:lnTo>
                <a:lnTo>
                  <a:pt x="5089" y="5132"/>
                </a:lnTo>
                <a:lnTo>
                  <a:pt x="5039" y="5210"/>
                </a:lnTo>
                <a:lnTo>
                  <a:pt x="4979" y="5285"/>
                </a:lnTo>
                <a:lnTo>
                  <a:pt x="4910" y="5360"/>
                </a:lnTo>
                <a:lnTo>
                  <a:pt x="4828" y="5431"/>
                </a:lnTo>
                <a:lnTo>
                  <a:pt x="4739" y="5500"/>
                </a:lnTo>
                <a:lnTo>
                  <a:pt x="4637" y="5567"/>
                </a:lnTo>
                <a:lnTo>
                  <a:pt x="4525" y="5629"/>
                </a:lnTo>
                <a:lnTo>
                  <a:pt x="4405" y="5690"/>
                </a:lnTo>
                <a:lnTo>
                  <a:pt x="4274" y="5746"/>
                </a:lnTo>
                <a:lnTo>
                  <a:pt x="4128" y="5801"/>
                </a:lnTo>
                <a:lnTo>
                  <a:pt x="3978" y="5848"/>
                </a:lnTo>
                <a:lnTo>
                  <a:pt x="3822" y="5890"/>
                </a:lnTo>
                <a:lnTo>
                  <a:pt x="3663" y="5926"/>
                </a:lnTo>
                <a:lnTo>
                  <a:pt x="3501" y="5956"/>
                </a:lnTo>
                <a:lnTo>
                  <a:pt x="3335" y="5979"/>
                </a:lnTo>
                <a:lnTo>
                  <a:pt x="3167" y="5996"/>
                </a:lnTo>
                <a:lnTo>
                  <a:pt x="2999" y="6009"/>
                </a:lnTo>
                <a:lnTo>
                  <a:pt x="2830" y="6014"/>
                </a:lnTo>
                <a:lnTo>
                  <a:pt x="2660" y="6012"/>
                </a:lnTo>
                <a:lnTo>
                  <a:pt x="2491" y="6007"/>
                </a:lnTo>
                <a:lnTo>
                  <a:pt x="2323" y="5994"/>
                </a:lnTo>
                <a:lnTo>
                  <a:pt x="2157" y="5976"/>
                </a:lnTo>
                <a:lnTo>
                  <a:pt x="1995" y="5952"/>
                </a:lnTo>
                <a:lnTo>
                  <a:pt x="1834" y="5923"/>
                </a:lnTo>
                <a:lnTo>
                  <a:pt x="1679" y="5888"/>
                </a:lnTo>
                <a:lnTo>
                  <a:pt x="1528" y="5846"/>
                </a:lnTo>
                <a:lnTo>
                  <a:pt x="1382" y="5801"/>
                </a:lnTo>
                <a:lnTo>
                  <a:pt x="1242" y="5748"/>
                </a:lnTo>
                <a:lnTo>
                  <a:pt x="1109" y="5690"/>
                </a:lnTo>
                <a:lnTo>
                  <a:pt x="981" y="5628"/>
                </a:lnTo>
                <a:lnTo>
                  <a:pt x="863" y="5558"/>
                </a:lnTo>
                <a:lnTo>
                  <a:pt x="764" y="5491"/>
                </a:lnTo>
                <a:lnTo>
                  <a:pt x="675" y="5422"/>
                </a:lnTo>
                <a:lnTo>
                  <a:pt x="595" y="5350"/>
                </a:lnTo>
                <a:lnTo>
                  <a:pt x="527" y="5277"/>
                </a:lnTo>
                <a:lnTo>
                  <a:pt x="469" y="5203"/>
                </a:lnTo>
                <a:lnTo>
                  <a:pt x="421" y="5126"/>
                </a:lnTo>
                <a:lnTo>
                  <a:pt x="383" y="5050"/>
                </a:lnTo>
                <a:lnTo>
                  <a:pt x="356" y="4973"/>
                </a:lnTo>
                <a:lnTo>
                  <a:pt x="337" y="4895"/>
                </a:lnTo>
                <a:lnTo>
                  <a:pt x="398" y="4942"/>
                </a:lnTo>
                <a:lnTo>
                  <a:pt x="463" y="4989"/>
                </a:lnTo>
                <a:lnTo>
                  <a:pt x="534" y="5037"/>
                </a:lnTo>
                <a:lnTo>
                  <a:pt x="651" y="5104"/>
                </a:lnTo>
                <a:lnTo>
                  <a:pt x="779" y="5168"/>
                </a:lnTo>
                <a:lnTo>
                  <a:pt x="912" y="5226"/>
                </a:lnTo>
                <a:lnTo>
                  <a:pt x="1052" y="5277"/>
                </a:lnTo>
                <a:lnTo>
                  <a:pt x="1198" y="5325"/>
                </a:lnTo>
                <a:lnTo>
                  <a:pt x="1349" y="5365"/>
                </a:lnTo>
                <a:lnTo>
                  <a:pt x="1504" y="5401"/>
                </a:lnTo>
                <a:lnTo>
                  <a:pt x="1665" y="5431"/>
                </a:lnTo>
                <a:lnTo>
                  <a:pt x="1827" y="5454"/>
                </a:lnTo>
                <a:lnTo>
                  <a:pt x="1993" y="5473"/>
                </a:lnTo>
                <a:lnTo>
                  <a:pt x="2161" y="5485"/>
                </a:lnTo>
                <a:lnTo>
                  <a:pt x="2330" y="5491"/>
                </a:lnTo>
                <a:lnTo>
                  <a:pt x="2500" y="5491"/>
                </a:lnTo>
                <a:lnTo>
                  <a:pt x="2669" y="5485"/>
                </a:lnTo>
                <a:lnTo>
                  <a:pt x="2837" y="5474"/>
                </a:lnTo>
                <a:lnTo>
                  <a:pt x="3005" y="5458"/>
                </a:lnTo>
                <a:lnTo>
                  <a:pt x="3171" y="5434"/>
                </a:lnTo>
                <a:lnTo>
                  <a:pt x="3333" y="5405"/>
                </a:lnTo>
                <a:lnTo>
                  <a:pt x="3492" y="5369"/>
                </a:lnTo>
                <a:lnTo>
                  <a:pt x="3648" y="5327"/>
                </a:lnTo>
                <a:lnTo>
                  <a:pt x="3798" y="5279"/>
                </a:lnTo>
                <a:lnTo>
                  <a:pt x="3944" y="5225"/>
                </a:lnTo>
                <a:lnTo>
                  <a:pt x="4073" y="5170"/>
                </a:lnTo>
                <a:lnTo>
                  <a:pt x="4192" y="5110"/>
                </a:lnTo>
                <a:lnTo>
                  <a:pt x="4301" y="5048"/>
                </a:lnTo>
                <a:lnTo>
                  <a:pt x="4401" y="4982"/>
                </a:lnTo>
                <a:lnTo>
                  <a:pt x="4492" y="4915"/>
                </a:lnTo>
                <a:lnTo>
                  <a:pt x="4573" y="4844"/>
                </a:lnTo>
                <a:lnTo>
                  <a:pt x="4642" y="4773"/>
                </a:lnTo>
                <a:lnTo>
                  <a:pt x="4702" y="4698"/>
                </a:lnTo>
                <a:lnTo>
                  <a:pt x="4753" y="4621"/>
                </a:lnTo>
                <a:lnTo>
                  <a:pt x="4793" y="4545"/>
                </a:lnTo>
                <a:lnTo>
                  <a:pt x="4822" y="4466"/>
                </a:lnTo>
                <a:lnTo>
                  <a:pt x="4843" y="4388"/>
                </a:lnTo>
                <a:lnTo>
                  <a:pt x="4852" y="4308"/>
                </a:lnTo>
                <a:lnTo>
                  <a:pt x="4852" y="4300"/>
                </a:lnTo>
                <a:lnTo>
                  <a:pt x="4852" y="4282"/>
                </a:lnTo>
                <a:lnTo>
                  <a:pt x="4853" y="4255"/>
                </a:lnTo>
                <a:lnTo>
                  <a:pt x="4853" y="4222"/>
                </a:lnTo>
                <a:lnTo>
                  <a:pt x="4853" y="4184"/>
                </a:lnTo>
                <a:close/>
                <a:moveTo>
                  <a:pt x="257" y="3336"/>
                </a:moveTo>
                <a:lnTo>
                  <a:pt x="257" y="3367"/>
                </a:lnTo>
                <a:lnTo>
                  <a:pt x="257" y="3392"/>
                </a:lnTo>
                <a:lnTo>
                  <a:pt x="257" y="3411"/>
                </a:lnTo>
                <a:lnTo>
                  <a:pt x="257" y="3420"/>
                </a:lnTo>
                <a:lnTo>
                  <a:pt x="266" y="3496"/>
                </a:lnTo>
                <a:lnTo>
                  <a:pt x="285" y="3573"/>
                </a:lnTo>
                <a:lnTo>
                  <a:pt x="314" y="3650"/>
                </a:lnTo>
                <a:lnTo>
                  <a:pt x="352" y="3724"/>
                </a:lnTo>
                <a:lnTo>
                  <a:pt x="399" y="3799"/>
                </a:lnTo>
                <a:lnTo>
                  <a:pt x="458" y="3872"/>
                </a:lnTo>
                <a:lnTo>
                  <a:pt x="525" y="3943"/>
                </a:lnTo>
                <a:lnTo>
                  <a:pt x="604" y="4014"/>
                </a:lnTo>
                <a:lnTo>
                  <a:pt x="691" y="4082"/>
                </a:lnTo>
                <a:lnTo>
                  <a:pt x="790" y="4147"/>
                </a:lnTo>
                <a:lnTo>
                  <a:pt x="908" y="4216"/>
                </a:lnTo>
                <a:lnTo>
                  <a:pt x="1034" y="4280"/>
                </a:lnTo>
                <a:lnTo>
                  <a:pt x="1167" y="4339"/>
                </a:lnTo>
                <a:lnTo>
                  <a:pt x="1307" y="4390"/>
                </a:lnTo>
                <a:lnTo>
                  <a:pt x="1453" y="4437"/>
                </a:lnTo>
                <a:lnTo>
                  <a:pt x="1605" y="4477"/>
                </a:lnTo>
                <a:lnTo>
                  <a:pt x="1761" y="4514"/>
                </a:lnTo>
                <a:lnTo>
                  <a:pt x="1920" y="4543"/>
                </a:lnTo>
                <a:lnTo>
                  <a:pt x="2084" y="4567"/>
                </a:lnTo>
                <a:lnTo>
                  <a:pt x="2250" y="4585"/>
                </a:lnTo>
                <a:lnTo>
                  <a:pt x="2418" y="4598"/>
                </a:lnTo>
                <a:lnTo>
                  <a:pt x="2585" y="4603"/>
                </a:lnTo>
                <a:lnTo>
                  <a:pt x="2755" y="4603"/>
                </a:lnTo>
                <a:lnTo>
                  <a:pt x="2925" y="4598"/>
                </a:lnTo>
                <a:lnTo>
                  <a:pt x="3094" y="4587"/>
                </a:lnTo>
                <a:lnTo>
                  <a:pt x="3262" y="4570"/>
                </a:lnTo>
                <a:lnTo>
                  <a:pt x="3426" y="4546"/>
                </a:lnTo>
                <a:lnTo>
                  <a:pt x="3590" y="4515"/>
                </a:lnTo>
                <a:lnTo>
                  <a:pt x="3749" y="4481"/>
                </a:lnTo>
                <a:lnTo>
                  <a:pt x="3904" y="4439"/>
                </a:lnTo>
                <a:lnTo>
                  <a:pt x="4055" y="4392"/>
                </a:lnTo>
                <a:lnTo>
                  <a:pt x="4201" y="4337"/>
                </a:lnTo>
                <a:lnTo>
                  <a:pt x="4317" y="4288"/>
                </a:lnTo>
                <a:lnTo>
                  <a:pt x="4425" y="4235"/>
                </a:lnTo>
                <a:lnTo>
                  <a:pt x="4527" y="4178"/>
                </a:lnTo>
                <a:lnTo>
                  <a:pt x="4618" y="4120"/>
                </a:lnTo>
                <a:lnTo>
                  <a:pt x="4704" y="4060"/>
                </a:lnTo>
                <a:lnTo>
                  <a:pt x="4781" y="3998"/>
                </a:lnTo>
                <a:lnTo>
                  <a:pt x="4850" y="3934"/>
                </a:lnTo>
                <a:lnTo>
                  <a:pt x="4839" y="4012"/>
                </a:lnTo>
                <a:lnTo>
                  <a:pt x="4817" y="4089"/>
                </a:lnTo>
                <a:lnTo>
                  <a:pt x="4784" y="4165"/>
                </a:lnTo>
                <a:lnTo>
                  <a:pt x="4744" y="4240"/>
                </a:lnTo>
                <a:lnTo>
                  <a:pt x="4693" y="4315"/>
                </a:lnTo>
                <a:lnTo>
                  <a:pt x="4633" y="4388"/>
                </a:lnTo>
                <a:lnTo>
                  <a:pt x="4562" y="4459"/>
                </a:lnTo>
                <a:lnTo>
                  <a:pt x="4483" y="4526"/>
                </a:lnTo>
                <a:lnTo>
                  <a:pt x="4394" y="4594"/>
                </a:lnTo>
                <a:lnTo>
                  <a:pt x="4296" y="4658"/>
                </a:lnTo>
                <a:lnTo>
                  <a:pt x="4188" y="4718"/>
                </a:lnTo>
                <a:lnTo>
                  <a:pt x="4071" y="4776"/>
                </a:lnTo>
                <a:lnTo>
                  <a:pt x="3944" y="4831"/>
                </a:lnTo>
                <a:lnTo>
                  <a:pt x="3798" y="4884"/>
                </a:lnTo>
                <a:lnTo>
                  <a:pt x="3648" y="4933"/>
                </a:lnTo>
                <a:lnTo>
                  <a:pt x="3492" y="4973"/>
                </a:lnTo>
                <a:lnTo>
                  <a:pt x="3333" y="5010"/>
                </a:lnTo>
                <a:lnTo>
                  <a:pt x="3171" y="5039"/>
                </a:lnTo>
                <a:lnTo>
                  <a:pt x="3005" y="5062"/>
                </a:lnTo>
                <a:lnTo>
                  <a:pt x="2837" y="5081"/>
                </a:lnTo>
                <a:lnTo>
                  <a:pt x="2669" y="5092"/>
                </a:lnTo>
                <a:lnTo>
                  <a:pt x="2500" y="5097"/>
                </a:lnTo>
                <a:lnTo>
                  <a:pt x="2330" y="5097"/>
                </a:lnTo>
                <a:lnTo>
                  <a:pt x="2161" y="5090"/>
                </a:lnTo>
                <a:lnTo>
                  <a:pt x="1993" y="5077"/>
                </a:lnTo>
                <a:lnTo>
                  <a:pt x="1827" y="5061"/>
                </a:lnTo>
                <a:lnTo>
                  <a:pt x="1665" y="5035"/>
                </a:lnTo>
                <a:lnTo>
                  <a:pt x="1504" y="5006"/>
                </a:lnTo>
                <a:lnTo>
                  <a:pt x="1349" y="4971"/>
                </a:lnTo>
                <a:lnTo>
                  <a:pt x="1198" y="4929"/>
                </a:lnTo>
                <a:lnTo>
                  <a:pt x="1052" y="4884"/>
                </a:lnTo>
                <a:lnTo>
                  <a:pt x="912" y="4831"/>
                </a:lnTo>
                <a:lnTo>
                  <a:pt x="779" y="4774"/>
                </a:lnTo>
                <a:lnTo>
                  <a:pt x="651" y="4711"/>
                </a:lnTo>
                <a:lnTo>
                  <a:pt x="534" y="4641"/>
                </a:lnTo>
                <a:lnTo>
                  <a:pt x="430" y="4572"/>
                </a:lnTo>
                <a:lnTo>
                  <a:pt x="339" y="4501"/>
                </a:lnTo>
                <a:lnTo>
                  <a:pt x="259" y="4428"/>
                </a:lnTo>
                <a:lnTo>
                  <a:pt x="190" y="4353"/>
                </a:lnTo>
                <a:lnTo>
                  <a:pt x="131" y="4277"/>
                </a:lnTo>
                <a:lnTo>
                  <a:pt x="84" y="4198"/>
                </a:lnTo>
                <a:lnTo>
                  <a:pt x="48" y="4120"/>
                </a:lnTo>
                <a:lnTo>
                  <a:pt x="22" y="4040"/>
                </a:lnTo>
                <a:lnTo>
                  <a:pt x="6" y="3959"/>
                </a:lnTo>
                <a:lnTo>
                  <a:pt x="0" y="3879"/>
                </a:lnTo>
                <a:lnTo>
                  <a:pt x="6" y="3799"/>
                </a:lnTo>
                <a:lnTo>
                  <a:pt x="22" y="3719"/>
                </a:lnTo>
                <a:lnTo>
                  <a:pt x="49" y="3640"/>
                </a:lnTo>
                <a:lnTo>
                  <a:pt x="86" y="3562"/>
                </a:lnTo>
                <a:lnTo>
                  <a:pt x="133" y="3485"/>
                </a:lnTo>
                <a:lnTo>
                  <a:pt x="190" y="3409"/>
                </a:lnTo>
                <a:lnTo>
                  <a:pt x="257" y="3336"/>
                </a:lnTo>
                <a:close/>
                <a:moveTo>
                  <a:pt x="848" y="2197"/>
                </a:moveTo>
                <a:lnTo>
                  <a:pt x="848" y="2242"/>
                </a:lnTo>
                <a:lnTo>
                  <a:pt x="848" y="2290"/>
                </a:lnTo>
                <a:lnTo>
                  <a:pt x="848" y="2339"/>
                </a:lnTo>
                <a:lnTo>
                  <a:pt x="848" y="2386"/>
                </a:lnTo>
                <a:lnTo>
                  <a:pt x="848" y="2430"/>
                </a:lnTo>
                <a:lnTo>
                  <a:pt x="848" y="2468"/>
                </a:lnTo>
                <a:lnTo>
                  <a:pt x="848" y="2499"/>
                </a:lnTo>
                <a:lnTo>
                  <a:pt x="848" y="2521"/>
                </a:lnTo>
                <a:lnTo>
                  <a:pt x="848" y="2530"/>
                </a:lnTo>
                <a:lnTo>
                  <a:pt x="857" y="2609"/>
                </a:lnTo>
                <a:lnTo>
                  <a:pt x="875" y="2685"/>
                </a:lnTo>
                <a:lnTo>
                  <a:pt x="904" y="2760"/>
                </a:lnTo>
                <a:lnTo>
                  <a:pt x="943" y="2836"/>
                </a:lnTo>
                <a:lnTo>
                  <a:pt x="990" y="2911"/>
                </a:lnTo>
                <a:lnTo>
                  <a:pt x="1049" y="2984"/>
                </a:lnTo>
                <a:lnTo>
                  <a:pt x="1116" y="3055"/>
                </a:lnTo>
                <a:lnTo>
                  <a:pt x="1194" y="3126"/>
                </a:lnTo>
                <a:lnTo>
                  <a:pt x="1282" y="3194"/>
                </a:lnTo>
                <a:lnTo>
                  <a:pt x="1380" y="3259"/>
                </a:lnTo>
                <a:lnTo>
                  <a:pt x="1499" y="3329"/>
                </a:lnTo>
                <a:lnTo>
                  <a:pt x="1625" y="3392"/>
                </a:lnTo>
                <a:lnTo>
                  <a:pt x="1758" y="3449"/>
                </a:lnTo>
                <a:lnTo>
                  <a:pt x="1898" y="3502"/>
                </a:lnTo>
                <a:lnTo>
                  <a:pt x="2044" y="3549"/>
                </a:lnTo>
                <a:lnTo>
                  <a:pt x="2195" y="3589"/>
                </a:lnTo>
                <a:lnTo>
                  <a:pt x="2352" y="3624"/>
                </a:lnTo>
                <a:lnTo>
                  <a:pt x="2511" y="3655"/>
                </a:lnTo>
                <a:lnTo>
                  <a:pt x="2675" y="3679"/>
                </a:lnTo>
                <a:lnTo>
                  <a:pt x="2841" y="3697"/>
                </a:lnTo>
                <a:lnTo>
                  <a:pt x="3008" y="3708"/>
                </a:lnTo>
                <a:lnTo>
                  <a:pt x="3176" y="3715"/>
                </a:lnTo>
                <a:lnTo>
                  <a:pt x="3346" y="3715"/>
                </a:lnTo>
                <a:lnTo>
                  <a:pt x="3515" y="3710"/>
                </a:lnTo>
                <a:lnTo>
                  <a:pt x="3685" y="3699"/>
                </a:lnTo>
                <a:lnTo>
                  <a:pt x="3853" y="3681"/>
                </a:lnTo>
                <a:lnTo>
                  <a:pt x="4017" y="3657"/>
                </a:lnTo>
                <a:lnTo>
                  <a:pt x="4181" y="3628"/>
                </a:lnTo>
                <a:lnTo>
                  <a:pt x="4339" y="3593"/>
                </a:lnTo>
                <a:lnTo>
                  <a:pt x="4494" y="3551"/>
                </a:lnTo>
                <a:lnTo>
                  <a:pt x="4646" y="3502"/>
                </a:lnTo>
                <a:lnTo>
                  <a:pt x="4791" y="3449"/>
                </a:lnTo>
                <a:lnTo>
                  <a:pt x="4899" y="3402"/>
                </a:lnTo>
                <a:lnTo>
                  <a:pt x="4999" y="3354"/>
                </a:lnTo>
                <a:lnTo>
                  <a:pt x="4948" y="3427"/>
                </a:lnTo>
                <a:lnTo>
                  <a:pt x="4888" y="3500"/>
                </a:lnTo>
                <a:lnTo>
                  <a:pt x="4819" y="3571"/>
                </a:lnTo>
                <a:lnTo>
                  <a:pt x="4739" y="3639"/>
                </a:lnTo>
                <a:lnTo>
                  <a:pt x="4649" y="3706"/>
                </a:lnTo>
                <a:lnTo>
                  <a:pt x="4551" y="3770"/>
                </a:lnTo>
                <a:lnTo>
                  <a:pt x="4443" y="3830"/>
                </a:lnTo>
                <a:lnTo>
                  <a:pt x="4327" y="3888"/>
                </a:lnTo>
                <a:lnTo>
                  <a:pt x="4201" y="3941"/>
                </a:lnTo>
                <a:lnTo>
                  <a:pt x="4055" y="3996"/>
                </a:lnTo>
                <a:lnTo>
                  <a:pt x="3904" y="4043"/>
                </a:lnTo>
                <a:lnTo>
                  <a:pt x="3749" y="4085"/>
                </a:lnTo>
                <a:lnTo>
                  <a:pt x="3590" y="4122"/>
                </a:lnTo>
                <a:lnTo>
                  <a:pt x="3426" y="4151"/>
                </a:lnTo>
                <a:lnTo>
                  <a:pt x="3262" y="4175"/>
                </a:lnTo>
                <a:lnTo>
                  <a:pt x="3094" y="4193"/>
                </a:lnTo>
                <a:lnTo>
                  <a:pt x="2925" y="4204"/>
                </a:lnTo>
                <a:lnTo>
                  <a:pt x="2755" y="4209"/>
                </a:lnTo>
                <a:lnTo>
                  <a:pt x="2585" y="4207"/>
                </a:lnTo>
                <a:lnTo>
                  <a:pt x="2418" y="4202"/>
                </a:lnTo>
                <a:lnTo>
                  <a:pt x="2250" y="4189"/>
                </a:lnTo>
                <a:lnTo>
                  <a:pt x="2084" y="4171"/>
                </a:lnTo>
                <a:lnTo>
                  <a:pt x="1920" y="4147"/>
                </a:lnTo>
                <a:lnTo>
                  <a:pt x="1761" y="4118"/>
                </a:lnTo>
                <a:lnTo>
                  <a:pt x="1605" y="4083"/>
                </a:lnTo>
                <a:lnTo>
                  <a:pt x="1453" y="4041"/>
                </a:lnTo>
                <a:lnTo>
                  <a:pt x="1307" y="3996"/>
                </a:lnTo>
                <a:lnTo>
                  <a:pt x="1167" y="3943"/>
                </a:lnTo>
                <a:lnTo>
                  <a:pt x="1034" y="3885"/>
                </a:lnTo>
                <a:lnTo>
                  <a:pt x="908" y="3823"/>
                </a:lnTo>
                <a:lnTo>
                  <a:pt x="790" y="3753"/>
                </a:lnTo>
                <a:lnTo>
                  <a:pt x="689" y="3686"/>
                </a:lnTo>
                <a:lnTo>
                  <a:pt x="598" y="3615"/>
                </a:lnTo>
                <a:lnTo>
                  <a:pt x="520" y="3544"/>
                </a:lnTo>
                <a:lnTo>
                  <a:pt x="451" y="3469"/>
                </a:lnTo>
                <a:lnTo>
                  <a:pt x="392" y="3394"/>
                </a:lnTo>
                <a:lnTo>
                  <a:pt x="345" y="3318"/>
                </a:lnTo>
                <a:lnTo>
                  <a:pt x="306" y="3239"/>
                </a:lnTo>
                <a:lnTo>
                  <a:pt x="279" y="3161"/>
                </a:lnTo>
                <a:lnTo>
                  <a:pt x="263" y="3083"/>
                </a:lnTo>
                <a:lnTo>
                  <a:pt x="257" y="3002"/>
                </a:lnTo>
                <a:lnTo>
                  <a:pt x="261" y="2924"/>
                </a:lnTo>
                <a:lnTo>
                  <a:pt x="275" y="2846"/>
                </a:lnTo>
                <a:lnTo>
                  <a:pt x="299" y="2767"/>
                </a:lnTo>
                <a:lnTo>
                  <a:pt x="334" y="2691"/>
                </a:lnTo>
                <a:lnTo>
                  <a:pt x="378" y="2614"/>
                </a:lnTo>
                <a:lnTo>
                  <a:pt x="430" y="2539"/>
                </a:lnTo>
                <a:lnTo>
                  <a:pt x="494" y="2466"/>
                </a:lnTo>
                <a:lnTo>
                  <a:pt x="569" y="2395"/>
                </a:lnTo>
                <a:lnTo>
                  <a:pt x="651" y="2326"/>
                </a:lnTo>
                <a:lnTo>
                  <a:pt x="744" y="2260"/>
                </a:lnTo>
                <a:lnTo>
                  <a:pt x="848" y="2197"/>
                </a:lnTo>
                <a:close/>
                <a:moveTo>
                  <a:pt x="5183" y="1353"/>
                </a:moveTo>
                <a:lnTo>
                  <a:pt x="5284" y="1424"/>
                </a:lnTo>
                <a:lnTo>
                  <a:pt x="5375" y="1495"/>
                </a:lnTo>
                <a:lnTo>
                  <a:pt x="5453" y="1569"/>
                </a:lnTo>
                <a:lnTo>
                  <a:pt x="5521" y="1644"/>
                </a:lnTo>
                <a:lnTo>
                  <a:pt x="5577" y="1723"/>
                </a:lnTo>
                <a:lnTo>
                  <a:pt x="5625" y="1801"/>
                </a:lnTo>
                <a:lnTo>
                  <a:pt x="5659" y="1881"/>
                </a:lnTo>
                <a:lnTo>
                  <a:pt x="5683" y="1961"/>
                </a:lnTo>
                <a:lnTo>
                  <a:pt x="5698" y="2042"/>
                </a:lnTo>
                <a:lnTo>
                  <a:pt x="5699" y="2122"/>
                </a:lnTo>
                <a:lnTo>
                  <a:pt x="5692" y="2204"/>
                </a:lnTo>
                <a:lnTo>
                  <a:pt x="5674" y="2284"/>
                </a:lnTo>
                <a:lnTo>
                  <a:pt x="5645" y="2362"/>
                </a:lnTo>
                <a:lnTo>
                  <a:pt x="5605" y="2441"/>
                </a:lnTo>
                <a:lnTo>
                  <a:pt x="5555" y="2519"/>
                </a:lnTo>
                <a:lnTo>
                  <a:pt x="5495" y="2594"/>
                </a:lnTo>
                <a:lnTo>
                  <a:pt x="5424" y="2667"/>
                </a:lnTo>
                <a:lnTo>
                  <a:pt x="5344" y="2738"/>
                </a:lnTo>
                <a:lnTo>
                  <a:pt x="5255" y="2807"/>
                </a:lnTo>
                <a:lnTo>
                  <a:pt x="5152" y="2875"/>
                </a:lnTo>
                <a:lnTo>
                  <a:pt x="5043" y="2937"/>
                </a:lnTo>
                <a:lnTo>
                  <a:pt x="4921" y="2997"/>
                </a:lnTo>
                <a:lnTo>
                  <a:pt x="4791" y="3053"/>
                </a:lnTo>
                <a:lnTo>
                  <a:pt x="4646" y="3108"/>
                </a:lnTo>
                <a:lnTo>
                  <a:pt x="4494" y="3155"/>
                </a:lnTo>
                <a:lnTo>
                  <a:pt x="4339" y="3197"/>
                </a:lnTo>
                <a:lnTo>
                  <a:pt x="4181" y="3234"/>
                </a:lnTo>
                <a:lnTo>
                  <a:pt x="4017" y="3263"/>
                </a:lnTo>
                <a:lnTo>
                  <a:pt x="3853" y="3287"/>
                </a:lnTo>
                <a:lnTo>
                  <a:pt x="3685" y="3303"/>
                </a:lnTo>
                <a:lnTo>
                  <a:pt x="3515" y="3316"/>
                </a:lnTo>
                <a:lnTo>
                  <a:pt x="3346" y="3321"/>
                </a:lnTo>
                <a:lnTo>
                  <a:pt x="3176" y="3320"/>
                </a:lnTo>
                <a:lnTo>
                  <a:pt x="3008" y="3314"/>
                </a:lnTo>
                <a:lnTo>
                  <a:pt x="2841" y="3301"/>
                </a:lnTo>
                <a:lnTo>
                  <a:pt x="2675" y="3283"/>
                </a:lnTo>
                <a:lnTo>
                  <a:pt x="2511" y="3259"/>
                </a:lnTo>
                <a:lnTo>
                  <a:pt x="2352" y="3230"/>
                </a:lnTo>
                <a:lnTo>
                  <a:pt x="2195" y="3194"/>
                </a:lnTo>
                <a:lnTo>
                  <a:pt x="2044" y="3154"/>
                </a:lnTo>
                <a:lnTo>
                  <a:pt x="1898" y="3106"/>
                </a:lnTo>
                <a:lnTo>
                  <a:pt x="1758" y="3055"/>
                </a:lnTo>
                <a:lnTo>
                  <a:pt x="1625" y="2997"/>
                </a:lnTo>
                <a:lnTo>
                  <a:pt x="1499" y="2933"/>
                </a:lnTo>
                <a:lnTo>
                  <a:pt x="1380" y="2866"/>
                </a:lnTo>
                <a:lnTo>
                  <a:pt x="1289" y="2804"/>
                </a:lnTo>
                <a:lnTo>
                  <a:pt x="1207" y="2742"/>
                </a:lnTo>
                <a:lnTo>
                  <a:pt x="1134" y="2678"/>
                </a:lnTo>
                <a:lnTo>
                  <a:pt x="1069" y="2612"/>
                </a:lnTo>
                <a:lnTo>
                  <a:pt x="1012" y="2545"/>
                </a:lnTo>
                <a:lnTo>
                  <a:pt x="965" y="2477"/>
                </a:lnTo>
                <a:lnTo>
                  <a:pt x="925" y="2408"/>
                </a:lnTo>
                <a:lnTo>
                  <a:pt x="1050" y="2475"/>
                </a:lnTo>
                <a:lnTo>
                  <a:pt x="1183" y="2537"/>
                </a:lnTo>
                <a:lnTo>
                  <a:pt x="1324" y="2592"/>
                </a:lnTo>
                <a:lnTo>
                  <a:pt x="1471" y="2643"/>
                </a:lnTo>
                <a:lnTo>
                  <a:pt x="1623" y="2687"/>
                </a:lnTo>
                <a:lnTo>
                  <a:pt x="1781" y="2725"/>
                </a:lnTo>
                <a:lnTo>
                  <a:pt x="1944" y="2756"/>
                </a:lnTo>
                <a:lnTo>
                  <a:pt x="2110" y="2784"/>
                </a:lnTo>
                <a:lnTo>
                  <a:pt x="2277" y="2804"/>
                </a:lnTo>
                <a:lnTo>
                  <a:pt x="2449" y="2818"/>
                </a:lnTo>
                <a:lnTo>
                  <a:pt x="2622" y="2826"/>
                </a:lnTo>
                <a:lnTo>
                  <a:pt x="2795" y="2827"/>
                </a:lnTo>
                <a:lnTo>
                  <a:pt x="2968" y="2824"/>
                </a:lnTo>
                <a:lnTo>
                  <a:pt x="3142" y="2813"/>
                </a:lnTo>
                <a:lnTo>
                  <a:pt x="3313" y="2796"/>
                </a:lnTo>
                <a:lnTo>
                  <a:pt x="3482" y="2773"/>
                </a:lnTo>
                <a:lnTo>
                  <a:pt x="3648" y="2743"/>
                </a:lnTo>
                <a:lnTo>
                  <a:pt x="3812" y="2707"/>
                </a:lnTo>
                <a:lnTo>
                  <a:pt x="3971" y="2665"/>
                </a:lnTo>
                <a:lnTo>
                  <a:pt x="4126" y="2616"/>
                </a:lnTo>
                <a:lnTo>
                  <a:pt x="4274" y="2559"/>
                </a:lnTo>
                <a:lnTo>
                  <a:pt x="4403" y="2505"/>
                </a:lnTo>
                <a:lnTo>
                  <a:pt x="4522" y="2446"/>
                </a:lnTo>
                <a:lnTo>
                  <a:pt x="4631" y="2383"/>
                </a:lnTo>
                <a:lnTo>
                  <a:pt x="4731" y="2319"/>
                </a:lnTo>
                <a:lnTo>
                  <a:pt x="4822" y="2249"/>
                </a:lnTo>
                <a:lnTo>
                  <a:pt x="4903" y="2180"/>
                </a:lnTo>
                <a:lnTo>
                  <a:pt x="4972" y="2107"/>
                </a:lnTo>
                <a:lnTo>
                  <a:pt x="5032" y="2033"/>
                </a:lnTo>
                <a:lnTo>
                  <a:pt x="5083" y="1958"/>
                </a:lnTo>
                <a:lnTo>
                  <a:pt x="5123" y="1879"/>
                </a:lnTo>
                <a:lnTo>
                  <a:pt x="5152" y="1801"/>
                </a:lnTo>
                <a:lnTo>
                  <a:pt x="5173" y="1723"/>
                </a:lnTo>
                <a:lnTo>
                  <a:pt x="5182" y="1642"/>
                </a:lnTo>
                <a:lnTo>
                  <a:pt x="5182" y="1633"/>
                </a:lnTo>
                <a:lnTo>
                  <a:pt x="5183" y="1611"/>
                </a:lnTo>
                <a:lnTo>
                  <a:pt x="5183" y="1580"/>
                </a:lnTo>
                <a:lnTo>
                  <a:pt x="5183" y="1542"/>
                </a:lnTo>
                <a:lnTo>
                  <a:pt x="5183" y="1498"/>
                </a:lnTo>
                <a:lnTo>
                  <a:pt x="5183" y="1449"/>
                </a:lnTo>
                <a:lnTo>
                  <a:pt x="5183" y="1402"/>
                </a:lnTo>
                <a:lnTo>
                  <a:pt x="5183" y="1353"/>
                </a:lnTo>
                <a:close/>
                <a:moveTo>
                  <a:pt x="3348" y="1230"/>
                </a:moveTo>
                <a:lnTo>
                  <a:pt x="3410" y="1232"/>
                </a:lnTo>
                <a:lnTo>
                  <a:pt x="3466" y="1241"/>
                </a:lnTo>
                <a:lnTo>
                  <a:pt x="3513" y="1254"/>
                </a:lnTo>
                <a:lnTo>
                  <a:pt x="3552" y="1274"/>
                </a:lnTo>
                <a:lnTo>
                  <a:pt x="3581" y="1294"/>
                </a:lnTo>
                <a:lnTo>
                  <a:pt x="3601" y="1316"/>
                </a:lnTo>
                <a:lnTo>
                  <a:pt x="3614" y="1336"/>
                </a:lnTo>
                <a:lnTo>
                  <a:pt x="3617" y="1367"/>
                </a:lnTo>
                <a:lnTo>
                  <a:pt x="3610" y="1396"/>
                </a:lnTo>
                <a:lnTo>
                  <a:pt x="3590" y="1425"/>
                </a:lnTo>
                <a:lnTo>
                  <a:pt x="3559" y="1455"/>
                </a:lnTo>
                <a:lnTo>
                  <a:pt x="3523" y="1482"/>
                </a:lnTo>
                <a:lnTo>
                  <a:pt x="3481" y="1509"/>
                </a:lnTo>
                <a:lnTo>
                  <a:pt x="3070" y="1252"/>
                </a:lnTo>
                <a:lnTo>
                  <a:pt x="3149" y="1243"/>
                </a:lnTo>
                <a:lnTo>
                  <a:pt x="3218" y="1238"/>
                </a:lnTo>
                <a:lnTo>
                  <a:pt x="3276" y="1234"/>
                </a:lnTo>
                <a:lnTo>
                  <a:pt x="3348" y="1230"/>
                </a:lnTo>
                <a:close/>
                <a:moveTo>
                  <a:pt x="1927" y="844"/>
                </a:moveTo>
                <a:lnTo>
                  <a:pt x="2290" y="1072"/>
                </a:lnTo>
                <a:lnTo>
                  <a:pt x="2237" y="1079"/>
                </a:lnTo>
                <a:lnTo>
                  <a:pt x="2179" y="1085"/>
                </a:lnTo>
                <a:lnTo>
                  <a:pt x="2119" y="1090"/>
                </a:lnTo>
                <a:lnTo>
                  <a:pt x="2059" y="1092"/>
                </a:lnTo>
                <a:lnTo>
                  <a:pt x="2002" y="1090"/>
                </a:lnTo>
                <a:lnTo>
                  <a:pt x="1946" y="1083"/>
                </a:lnTo>
                <a:lnTo>
                  <a:pt x="1911" y="1075"/>
                </a:lnTo>
                <a:lnTo>
                  <a:pt x="1880" y="1066"/>
                </a:lnTo>
                <a:lnTo>
                  <a:pt x="1853" y="1052"/>
                </a:lnTo>
                <a:lnTo>
                  <a:pt x="1831" y="1033"/>
                </a:lnTo>
                <a:lnTo>
                  <a:pt x="1814" y="1017"/>
                </a:lnTo>
                <a:lnTo>
                  <a:pt x="1807" y="999"/>
                </a:lnTo>
                <a:lnTo>
                  <a:pt x="1805" y="970"/>
                </a:lnTo>
                <a:lnTo>
                  <a:pt x="1812" y="942"/>
                </a:lnTo>
                <a:lnTo>
                  <a:pt x="1831" y="917"/>
                </a:lnTo>
                <a:lnTo>
                  <a:pt x="1860" y="891"/>
                </a:lnTo>
                <a:lnTo>
                  <a:pt x="1927" y="844"/>
                </a:lnTo>
                <a:close/>
                <a:moveTo>
                  <a:pt x="1741" y="419"/>
                </a:moveTo>
                <a:lnTo>
                  <a:pt x="1442" y="539"/>
                </a:lnTo>
                <a:lnTo>
                  <a:pt x="1625" y="654"/>
                </a:lnTo>
                <a:lnTo>
                  <a:pt x="1554" y="694"/>
                </a:lnTo>
                <a:lnTo>
                  <a:pt x="1488" y="738"/>
                </a:lnTo>
                <a:lnTo>
                  <a:pt x="1431" y="786"/>
                </a:lnTo>
                <a:lnTo>
                  <a:pt x="1382" y="835"/>
                </a:lnTo>
                <a:lnTo>
                  <a:pt x="1344" y="884"/>
                </a:lnTo>
                <a:lnTo>
                  <a:pt x="1318" y="935"/>
                </a:lnTo>
                <a:lnTo>
                  <a:pt x="1304" y="986"/>
                </a:lnTo>
                <a:lnTo>
                  <a:pt x="1304" y="1037"/>
                </a:lnTo>
                <a:lnTo>
                  <a:pt x="1318" y="1090"/>
                </a:lnTo>
                <a:lnTo>
                  <a:pt x="1338" y="1128"/>
                </a:lnTo>
                <a:lnTo>
                  <a:pt x="1369" y="1167"/>
                </a:lnTo>
                <a:lnTo>
                  <a:pt x="1411" y="1203"/>
                </a:lnTo>
                <a:lnTo>
                  <a:pt x="1462" y="1239"/>
                </a:lnTo>
                <a:lnTo>
                  <a:pt x="1541" y="1283"/>
                </a:lnTo>
                <a:lnTo>
                  <a:pt x="1625" y="1318"/>
                </a:lnTo>
                <a:lnTo>
                  <a:pt x="1714" y="1345"/>
                </a:lnTo>
                <a:lnTo>
                  <a:pt x="1807" y="1365"/>
                </a:lnTo>
                <a:lnTo>
                  <a:pt x="1907" y="1376"/>
                </a:lnTo>
                <a:lnTo>
                  <a:pt x="2013" y="1378"/>
                </a:lnTo>
                <a:lnTo>
                  <a:pt x="2102" y="1376"/>
                </a:lnTo>
                <a:lnTo>
                  <a:pt x="2201" y="1371"/>
                </a:lnTo>
                <a:lnTo>
                  <a:pt x="2306" y="1362"/>
                </a:lnTo>
                <a:lnTo>
                  <a:pt x="2421" y="1349"/>
                </a:lnTo>
                <a:lnTo>
                  <a:pt x="2544" y="1332"/>
                </a:lnTo>
                <a:lnTo>
                  <a:pt x="2677" y="1312"/>
                </a:lnTo>
                <a:lnTo>
                  <a:pt x="3171" y="1622"/>
                </a:lnTo>
                <a:lnTo>
                  <a:pt x="3067" y="1642"/>
                </a:lnTo>
                <a:lnTo>
                  <a:pt x="2965" y="1653"/>
                </a:lnTo>
                <a:lnTo>
                  <a:pt x="2863" y="1657"/>
                </a:lnTo>
                <a:lnTo>
                  <a:pt x="2762" y="1651"/>
                </a:lnTo>
                <a:lnTo>
                  <a:pt x="2658" y="1641"/>
                </a:lnTo>
                <a:lnTo>
                  <a:pt x="2553" y="1624"/>
                </a:lnTo>
                <a:lnTo>
                  <a:pt x="2451" y="1894"/>
                </a:lnTo>
                <a:lnTo>
                  <a:pt x="2593" y="1910"/>
                </a:lnTo>
                <a:lnTo>
                  <a:pt x="2729" y="1918"/>
                </a:lnTo>
                <a:lnTo>
                  <a:pt x="2861" y="1919"/>
                </a:lnTo>
                <a:lnTo>
                  <a:pt x="2987" y="1914"/>
                </a:lnTo>
                <a:lnTo>
                  <a:pt x="3151" y="1894"/>
                </a:lnTo>
                <a:lnTo>
                  <a:pt x="3315" y="1861"/>
                </a:lnTo>
                <a:lnTo>
                  <a:pt x="3479" y="1816"/>
                </a:lnTo>
                <a:lnTo>
                  <a:pt x="3785" y="2007"/>
                </a:lnTo>
                <a:lnTo>
                  <a:pt x="4084" y="1887"/>
                </a:lnTo>
                <a:lnTo>
                  <a:pt x="3781" y="1697"/>
                </a:lnTo>
                <a:lnTo>
                  <a:pt x="3867" y="1651"/>
                </a:lnTo>
                <a:lnTo>
                  <a:pt x="3940" y="1608"/>
                </a:lnTo>
                <a:lnTo>
                  <a:pt x="4004" y="1562"/>
                </a:lnTo>
                <a:lnTo>
                  <a:pt x="4053" y="1517"/>
                </a:lnTo>
                <a:lnTo>
                  <a:pt x="4093" y="1473"/>
                </a:lnTo>
                <a:lnTo>
                  <a:pt x="4121" y="1427"/>
                </a:lnTo>
                <a:lnTo>
                  <a:pt x="4135" y="1384"/>
                </a:lnTo>
                <a:lnTo>
                  <a:pt x="4139" y="1340"/>
                </a:lnTo>
                <a:lnTo>
                  <a:pt x="4131" y="1296"/>
                </a:lnTo>
                <a:lnTo>
                  <a:pt x="4113" y="1252"/>
                </a:lnTo>
                <a:lnTo>
                  <a:pt x="4086" y="1208"/>
                </a:lnTo>
                <a:lnTo>
                  <a:pt x="4046" y="1167"/>
                </a:lnTo>
                <a:lnTo>
                  <a:pt x="3995" y="1125"/>
                </a:lnTo>
                <a:lnTo>
                  <a:pt x="3933" y="1083"/>
                </a:lnTo>
                <a:lnTo>
                  <a:pt x="3862" y="1043"/>
                </a:lnTo>
                <a:lnTo>
                  <a:pt x="3785" y="1008"/>
                </a:lnTo>
                <a:lnTo>
                  <a:pt x="3703" y="982"/>
                </a:lnTo>
                <a:lnTo>
                  <a:pt x="3616" y="962"/>
                </a:lnTo>
                <a:lnTo>
                  <a:pt x="3524" y="948"/>
                </a:lnTo>
                <a:lnTo>
                  <a:pt x="3426" y="942"/>
                </a:lnTo>
                <a:lnTo>
                  <a:pt x="3324" y="941"/>
                </a:lnTo>
                <a:lnTo>
                  <a:pt x="3109" y="953"/>
                </a:lnTo>
                <a:lnTo>
                  <a:pt x="2895" y="975"/>
                </a:lnTo>
                <a:lnTo>
                  <a:pt x="2680" y="1008"/>
                </a:lnTo>
                <a:lnTo>
                  <a:pt x="2232" y="727"/>
                </a:lnTo>
                <a:lnTo>
                  <a:pt x="2321" y="709"/>
                </a:lnTo>
                <a:lnTo>
                  <a:pt x="2412" y="700"/>
                </a:lnTo>
                <a:lnTo>
                  <a:pt x="2507" y="696"/>
                </a:lnTo>
                <a:lnTo>
                  <a:pt x="2649" y="698"/>
                </a:lnTo>
                <a:lnTo>
                  <a:pt x="2790" y="704"/>
                </a:lnTo>
                <a:lnTo>
                  <a:pt x="2853" y="441"/>
                </a:lnTo>
                <a:lnTo>
                  <a:pt x="2759" y="437"/>
                </a:lnTo>
                <a:lnTo>
                  <a:pt x="2671" y="436"/>
                </a:lnTo>
                <a:lnTo>
                  <a:pt x="2589" y="434"/>
                </a:lnTo>
                <a:lnTo>
                  <a:pt x="2472" y="436"/>
                </a:lnTo>
                <a:lnTo>
                  <a:pt x="2361" y="441"/>
                </a:lnTo>
                <a:lnTo>
                  <a:pt x="2254" y="454"/>
                </a:lnTo>
                <a:lnTo>
                  <a:pt x="2148" y="472"/>
                </a:lnTo>
                <a:lnTo>
                  <a:pt x="2077" y="488"/>
                </a:lnTo>
                <a:lnTo>
                  <a:pt x="2002" y="508"/>
                </a:lnTo>
                <a:lnTo>
                  <a:pt x="1922" y="532"/>
                </a:lnTo>
                <a:lnTo>
                  <a:pt x="1741" y="419"/>
                </a:lnTo>
                <a:close/>
                <a:moveTo>
                  <a:pt x="2684" y="0"/>
                </a:moveTo>
                <a:lnTo>
                  <a:pt x="2853" y="0"/>
                </a:lnTo>
                <a:lnTo>
                  <a:pt x="3023" y="5"/>
                </a:lnTo>
                <a:lnTo>
                  <a:pt x="3191" y="18"/>
                </a:lnTo>
                <a:lnTo>
                  <a:pt x="3357" y="36"/>
                </a:lnTo>
                <a:lnTo>
                  <a:pt x="3519" y="60"/>
                </a:lnTo>
                <a:lnTo>
                  <a:pt x="3679" y="89"/>
                </a:lnTo>
                <a:lnTo>
                  <a:pt x="3834" y="126"/>
                </a:lnTo>
                <a:lnTo>
                  <a:pt x="3986" y="166"/>
                </a:lnTo>
                <a:lnTo>
                  <a:pt x="4131" y="213"/>
                </a:lnTo>
                <a:lnTo>
                  <a:pt x="4272" y="264"/>
                </a:lnTo>
                <a:lnTo>
                  <a:pt x="4405" y="322"/>
                </a:lnTo>
                <a:lnTo>
                  <a:pt x="4531" y="386"/>
                </a:lnTo>
                <a:lnTo>
                  <a:pt x="4649" y="454"/>
                </a:lnTo>
                <a:lnTo>
                  <a:pt x="4753" y="525"/>
                </a:lnTo>
                <a:lnTo>
                  <a:pt x="4846" y="596"/>
                </a:lnTo>
                <a:lnTo>
                  <a:pt x="4926" y="671"/>
                </a:lnTo>
                <a:lnTo>
                  <a:pt x="4997" y="747"/>
                </a:lnTo>
                <a:lnTo>
                  <a:pt x="5056" y="826"/>
                </a:lnTo>
                <a:lnTo>
                  <a:pt x="5103" y="904"/>
                </a:lnTo>
                <a:lnTo>
                  <a:pt x="5140" y="984"/>
                </a:lnTo>
                <a:lnTo>
                  <a:pt x="5165" y="1064"/>
                </a:lnTo>
                <a:lnTo>
                  <a:pt x="5180" y="1147"/>
                </a:lnTo>
                <a:lnTo>
                  <a:pt x="5183" y="1227"/>
                </a:lnTo>
                <a:lnTo>
                  <a:pt x="5176" y="1309"/>
                </a:lnTo>
                <a:lnTo>
                  <a:pt x="5158" y="1389"/>
                </a:lnTo>
                <a:lnTo>
                  <a:pt x="5131" y="1469"/>
                </a:lnTo>
                <a:lnTo>
                  <a:pt x="5090" y="1548"/>
                </a:lnTo>
                <a:lnTo>
                  <a:pt x="5041" y="1626"/>
                </a:lnTo>
                <a:lnTo>
                  <a:pt x="4981" y="1703"/>
                </a:lnTo>
                <a:lnTo>
                  <a:pt x="4912" y="1777"/>
                </a:lnTo>
                <a:lnTo>
                  <a:pt x="4830" y="1848"/>
                </a:lnTo>
                <a:lnTo>
                  <a:pt x="4739" y="1918"/>
                </a:lnTo>
                <a:lnTo>
                  <a:pt x="4638" y="1985"/>
                </a:lnTo>
                <a:lnTo>
                  <a:pt x="4527" y="2049"/>
                </a:lnTo>
                <a:lnTo>
                  <a:pt x="4405" y="2109"/>
                </a:lnTo>
                <a:lnTo>
                  <a:pt x="4274" y="2166"/>
                </a:lnTo>
                <a:lnTo>
                  <a:pt x="4128" y="2220"/>
                </a:lnTo>
                <a:lnTo>
                  <a:pt x="3978" y="2268"/>
                </a:lnTo>
                <a:lnTo>
                  <a:pt x="3822" y="2310"/>
                </a:lnTo>
                <a:lnTo>
                  <a:pt x="3663" y="2344"/>
                </a:lnTo>
                <a:lnTo>
                  <a:pt x="3501" y="2375"/>
                </a:lnTo>
                <a:lnTo>
                  <a:pt x="3335" y="2399"/>
                </a:lnTo>
                <a:lnTo>
                  <a:pt x="3167" y="2415"/>
                </a:lnTo>
                <a:lnTo>
                  <a:pt x="2999" y="2426"/>
                </a:lnTo>
                <a:lnTo>
                  <a:pt x="2830" y="2432"/>
                </a:lnTo>
                <a:lnTo>
                  <a:pt x="2660" y="2432"/>
                </a:lnTo>
                <a:lnTo>
                  <a:pt x="2491" y="2426"/>
                </a:lnTo>
                <a:lnTo>
                  <a:pt x="2323" y="2414"/>
                </a:lnTo>
                <a:lnTo>
                  <a:pt x="2157" y="2395"/>
                </a:lnTo>
                <a:lnTo>
                  <a:pt x="1995" y="2372"/>
                </a:lnTo>
                <a:lnTo>
                  <a:pt x="1834" y="2342"/>
                </a:lnTo>
                <a:lnTo>
                  <a:pt x="1679" y="2306"/>
                </a:lnTo>
                <a:lnTo>
                  <a:pt x="1528" y="2266"/>
                </a:lnTo>
                <a:lnTo>
                  <a:pt x="1382" y="2218"/>
                </a:lnTo>
                <a:lnTo>
                  <a:pt x="1242" y="2167"/>
                </a:lnTo>
                <a:lnTo>
                  <a:pt x="1109" y="2109"/>
                </a:lnTo>
                <a:lnTo>
                  <a:pt x="981" y="2045"/>
                </a:lnTo>
                <a:lnTo>
                  <a:pt x="863" y="1976"/>
                </a:lnTo>
                <a:lnTo>
                  <a:pt x="760" y="1907"/>
                </a:lnTo>
                <a:lnTo>
                  <a:pt x="667" y="1836"/>
                </a:lnTo>
                <a:lnTo>
                  <a:pt x="587" y="1761"/>
                </a:lnTo>
                <a:lnTo>
                  <a:pt x="516" y="1684"/>
                </a:lnTo>
                <a:lnTo>
                  <a:pt x="458" y="1606"/>
                </a:lnTo>
                <a:lnTo>
                  <a:pt x="410" y="1528"/>
                </a:lnTo>
                <a:lnTo>
                  <a:pt x="374" y="1447"/>
                </a:lnTo>
                <a:lnTo>
                  <a:pt x="348" y="1367"/>
                </a:lnTo>
                <a:lnTo>
                  <a:pt x="334" y="1285"/>
                </a:lnTo>
                <a:lnTo>
                  <a:pt x="330" y="1203"/>
                </a:lnTo>
                <a:lnTo>
                  <a:pt x="337" y="1123"/>
                </a:lnTo>
                <a:lnTo>
                  <a:pt x="356" y="1043"/>
                </a:lnTo>
                <a:lnTo>
                  <a:pt x="383" y="962"/>
                </a:lnTo>
                <a:lnTo>
                  <a:pt x="423" y="882"/>
                </a:lnTo>
                <a:lnTo>
                  <a:pt x="472" y="806"/>
                </a:lnTo>
                <a:lnTo>
                  <a:pt x="533" y="729"/>
                </a:lnTo>
                <a:lnTo>
                  <a:pt x="602" y="654"/>
                </a:lnTo>
                <a:lnTo>
                  <a:pt x="684" y="583"/>
                </a:lnTo>
                <a:lnTo>
                  <a:pt x="775" y="514"/>
                </a:lnTo>
                <a:lnTo>
                  <a:pt x="875" y="446"/>
                </a:lnTo>
                <a:lnTo>
                  <a:pt x="987" y="383"/>
                </a:lnTo>
                <a:lnTo>
                  <a:pt x="1109" y="322"/>
                </a:lnTo>
                <a:lnTo>
                  <a:pt x="1240" y="266"/>
                </a:lnTo>
                <a:lnTo>
                  <a:pt x="1386" y="211"/>
                </a:lnTo>
                <a:lnTo>
                  <a:pt x="1535" y="164"/>
                </a:lnTo>
                <a:lnTo>
                  <a:pt x="1692" y="122"/>
                </a:lnTo>
                <a:lnTo>
                  <a:pt x="1851" y="86"/>
                </a:lnTo>
                <a:lnTo>
                  <a:pt x="2013" y="56"/>
                </a:lnTo>
                <a:lnTo>
                  <a:pt x="2179" y="33"/>
                </a:lnTo>
                <a:lnTo>
                  <a:pt x="2347" y="16"/>
                </a:lnTo>
                <a:lnTo>
                  <a:pt x="2514" y="5"/>
                </a:lnTo>
                <a:lnTo>
                  <a:pt x="2684" y="0"/>
                </a:ln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8" name="AutoShape 6"/>
          <p:cNvSpPr>
            <a:spLocks noChangeArrowheads="1"/>
          </p:cNvSpPr>
          <p:nvPr/>
        </p:nvSpPr>
        <p:spPr bwMode="gray">
          <a:xfrm>
            <a:off x="1728788" y="1828800"/>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smtClean="0">
                <a:solidFill>
                  <a:schemeClr val="bg1"/>
                </a:solidFill>
              </a:rPr>
              <a:t>Employment Classification Report</a:t>
            </a:r>
            <a:endParaRPr lang="en-US" sz="1600" b="1" dirty="0">
              <a:solidFill>
                <a:schemeClr val="bg1"/>
              </a:solidFill>
            </a:endParaRPr>
          </a:p>
        </p:txBody>
      </p:sp>
      <p:sp>
        <p:nvSpPr>
          <p:cNvPr id="19" name="AutoShape 6"/>
          <p:cNvSpPr>
            <a:spLocks noChangeArrowheads="1"/>
          </p:cNvSpPr>
          <p:nvPr/>
        </p:nvSpPr>
        <p:spPr bwMode="gray">
          <a:xfrm>
            <a:off x="1804988" y="5029200"/>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smtClean="0">
                <a:solidFill>
                  <a:schemeClr val="bg1"/>
                </a:solidFill>
              </a:rPr>
              <a:t>Employment Classification  &amp; Contribution Report</a:t>
            </a:r>
            <a:endParaRPr lang="en-US" sz="1600" b="1" dirty="0">
              <a:solidFill>
                <a:schemeClr val="bg1"/>
              </a:solidFill>
            </a:endParaRPr>
          </a:p>
        </p:txBody>
      </p:sp>
      <p:sp>
        <p:nvSpPr>
          <p:cNvPr id="20" name="AutoShape 6"/>
          <p:cNvSpPr>
            <a:spLocks noChangeArrowheads="1"/>
          </p:cNvSpPr>
          <p:nvPr/>
        </p:nvSpPr>
        <p:spPr bwMode="gray">
          <a:xfrm>
            <a:off x="6057075" y="3580765"/>
            <a:ext cx="1547812" cy="990600"/>
          </a:xfrm>
          <a:prstGeom prst="rect">
            <a:avLst/>
          </a:prstGeom>
          <a:solidFill>
            <a:srgbClr val="002776"/>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en-US" sz="1600" b="1" dirty="0" smtClean="0">
                <a:solidFill>
                  <a:schemeClr val="bg1"/>
                </a:solidFill>
              </a:rPr>
              <a:t>Contribution Report</a:t>
            </a:r>
            <a:endParaRPr lang="en-US" sz="1600" b="1" dirty="0">
              <a:solidFill>
                <a:schemeClr val="bg1"/>
              </a:solidFill>
            </a:endParaRPr>
          </a:p>
        </p:txBody>
      </p:sp>
      <p:sp>
        <p:nvSpPr>
          <p:cNvPr id="21" name="Freeform 7"/>
          <p:cNvSpPr>
            <a:spLocks/>
          </p:cNvSpPr>
          <p:nvPr/>
        </p:nvSpPr>
        <p:spPr bwMode="gray">
          <a:xfrm>
            <a:off x="3291840" y="1676400"/>
            <a:ext cx="4480560" cy="1371600"/>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spcBef>
                <a:spcPts val="600"/>
              </a:spcBef>
              <a:buSzPct val="100000"/>
            </a:pPr>
            <a:r>
              <a:rPr lang="en-US" sz="1400" dirty="0"/>
              <a:t>Submit </a:t>
            </a:r>
            <a:r>
              <a:rPr lang="en-US" sz="1400" dirty="0" smtClean="0"/>
              <a:t>an </a:t>
            </a:r>
            <a:r>
              <a:rPr lang="en-US" sz="1400" b="1" dirty="0" smtClean="0"/>
              <a:t>Employment Classification </a:t>
            </a:r>
            <a:r>
              <a:rPr lang="en-US" sz="1400" b="1" dirty="0"/>
              <a:t>report</a:t>
            </a:r>
            <a:r>
              <a:rPr lang="en-US" sz="1400" dirty="0"/>
              <a:t> to WVCPRB to enroll a member in one of the WVCPRB-administered retirement systems</a:t>
            </a:r>
          </a:p>
        </p:txBody>
      </p:sp>
      <p:sp>
        <p:nvSpPr>
          <p:cNvPr id="22" name="Freeform 7"/>
          <p:cNvSpPr>
            <a:spLocks/>
          </p:cNvSpPr>
          <p:nvPr/>
        </p:nvSpPr>
        <p:spPr bwMode="gray">
          <a:xfrm>
            <a:off x="3352800" y="5032248"/>
            <a:ext cx="5669280" cy="987552"/>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spcBef>
                <a:spcPts val="600"/>
              </a:spcBef>
              <a:buSzPct val="100000"/>
            </a:pPr>
            <a:r>
              <a:rPr lang="en-US" sz="1400" dirty="0" smtClean="0"/>
              <a:t>Submit a combined </a:t>
            </a:r>
            <a:r>
              <a:rPr lang="en-US" sz="1400" b="1" dirty="0" smtClean="0"/>
              <a:t>Employment Classification </a:t>
            </a:r>
            <a:r>
              <a:rPr lang="en-US" sz="1400" b="1" dirty="0"/>
              <a:t>and Contribution </a:t>
            </a:r>
            <a:r>
              <a:rPr lang="en-US" sz="1400" b="1" dirty="0" smtClean="0"/>
              <a:t>report </a:t>
            </a:r>
            <a:r>
              <a:rPr lang="en-US" sz="1400" dirty="0" smtClean="0"/>
              <a:t>for your employees</a:t>
            </a:r>
            <a:endParaRPr lang="en-US" sz="1400" dirty="0"/>
          </a:p>
        </p:txBody>
      </p:sp>
      <p:sp>
        <p:nvSpPr>
          <p:cNvPr id="23" name="Freeform 7"/>
          <p:cNvSpPr>
            <a:spLocks/>
          </p:cNvSpPr>
          <p:nvPr/>
        </p:nvSpPr>
        <p:spPr bwMode="gray">
          <a:xfrm>
            <a:off x="609600" y="3459480"/>
            <a:ext cx="5394960" cy="1188720"/>
          </a:xfrm>
          <a:prstGeom prst="rect">
            <a:avLst/>
          </a:prstGeom>
          <a:ln w="19050">
            <a:noFill/>
            <a:headEnd/>
            <a:tailEnd/>
          </a:ln>
        </p:spPr>
        <p:style>
          <a:lnRef idx="1">
            <a:schemeClr val="accent2"/>
          </a:lnRef>
          <a:fillRef idx="0">
            <a:schemeClr val="accent2"/>
          </a:fillRef>
          <a:effectRef idx="0">
            <a:schemeClr val="accent2"/>
          </a:effectRef>
          <a:fontRef idx="minor">
            <a:schemeClr val="tx1"/>
          </a:fontRef>
        </p:style>
        <p:txBody>
          <a:bodyPr lIns="274320" tIns="91440" rIns="91440" bIns="91440" anchor="ctr" anchorCtr="0"/>
          <a:lstStyle/>
          <a:p>
            <a:pPr marL="0" lvl="1">
              <a:spcBef>
                <a:spcPts val="600"/>
              </a:spcBef>
              <a:buSzPct val="100000"/>
            </a:pPr>
            <a:r>
              <a:rPr lang="en-US" sz="1400" dirty="0"/>
              <a:t>Submit </a:t>
            </a:r>
            <a:r>
              <a:rPr lang="en-US" sz="1400" dirty="0" smtClean="0"/>
              <a:t>a </a:t>
            </a:r>
            <a:r>
              <a:rPr lang="en-US" sz="1400" b="1" dirty="0" smtClean="0"/>
              <a:t>Contribution </a:t>
            </a:r>
            <a:r>
              <a:rPr lang="en-US" sz="1400" b="1" dirty="0"/>
              <a:t>report</a:t>
            </a:r>
            <a:r>
              <a:rPr lang="en-US" sz="1400" dirty="0"/>
              <a:t> to WVCPRB for employees that </a:t>
            </a:r>
            <a:r>
              <a:rPr lang="en-US" sz="1400" dirty="0" smtClean="0"/>
              <a:t>are already </a:t>
            </a:r>
            <a:r>
              <a:rPr lang="en-US" sz="1400" dirty="0"/>
              <a:t>enrolled with WVCPRB</a:t>
            </a:r>
          </a:p>
        </p:txBody>
      </p:sp>
    </p:spTree>
    <p:custDataLst>
      <p:tags r:id="rId1"/>
    </p:custDataLst>
    <p:extLst>
      <p:ext uri="{BB962C8B-B14F-4D97-AF65-F5344CB8AC3E}">
        <p14:creationId xmlns:p14="http://schemas.microsoft.com/office/powerpoint/2010/main" val="1523774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Demonstration – Employment Classification </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495800" y="1752600"/>
            <a:ext cx="3543301" cy="3810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Processing Employment Classification Report</a:t>
            </a:r>
            <a:endParaRPr kumimoji="0" lang="en-US" sz="1600" b="1" i="0" u="none" strike="noStrike" cap="none" normalizeH="0" baseline="0" dirty="0" smtClean="0">
              <a:ln>
                <a:noFill/>
              </a:ln>
              <a:solidFill>
                <a:srgbClr val="000066"/>
              </a:solidFill>
              <a:effectLst/>
              <a:latin typeface="Arial" charset="0"/>
            </a:endParaRPr>
          </a:p>
        </p:txBody>
      </p:sp>
      <p:sp>
        <p:nvSpPr>
          <p:cNvPr id="20" name="Pentagon 19">
            <a:hlinkClick r:id="rId4" action="ppaction://hlinkfile"/>
          </p:cNvPr>
          <p:cNvSpPr/>
          <p:nvPr/>
        </p:nvSpPr>
        <p:spPr bwMode="auto">
          <a:xfrm>
            <a:off x="342900" y="29718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Employment Classification – Enter Online </a:t>
            </a:r>
            <a:endParaRPr lang="en-US" sz="1600" dirty="0">
              <a:solidFill>
                <a:schemeClr val="bg1"/>
              </a:solidFill>
              <a:latin typeface="Arial" charset="0"/>
            </a:endParaRPr>
          </a:p>
        </p:txBody>
      </p:sp>
      <p:pic>
        <p:nvPicPr>
          <p:cNvPr id="6" name="Picture 5"/>
          <p:cNvPicPr>
            <a:picLocks noChangeAspect="1"/>
          </p:cNvPicPr>
          <p:nvPr/>
        </p:nvPicPr>
        <p:blipFill>
          <a:blip r:embed="rId5"/>
          <a:stretch>
            <a:fillRect/>
          </a:stretch>
        </p:blipFill>
        <p:spPr>
          <a:xfrm>
            <a:off x="4225875" y="2349603"/>
            <a:ext cx="4313528" cy="4127397"/>
          </a:xfrm>
          <a:prstGeom prst="rect">
            <a:avLst/>
          </a:prstGeom>
        </p:spPr>
      </p:pic>
    </p:spTree>
    <p:custDataLst>
      <p:tags r:id="rId1"/>
    </p:custDataLst>
    <p:extLst>
      <p:ext uri="{BB962C8B-B14F-4D97-AF65-F5344CB8AC3E}">
        <p14:creationId xmlns:p14="http://schemas.microsoft.com/office/powerpoint/2010/main" val="642524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5" name="Employee Classification Enter Online">
            <a:hlinkClick r:id="" action="ppaction://media"/>
          </p:cNvPr>
          <p:cNvPicPr>
            <a:picLocks noChangeAspect="1"/>
          </p:cNvPicPr>
          <p:nvPr>
            <a:videoFile r:link="rId1"/>
            <p:extLst>
              <p:ext uri="{DAA4B4D4-6D71-4841-9C94-3DE7FCFB9230}">
                <p14:media xmlns:p14="http://schemas.microsoft.com/office/powerpoint/2010/main" r:embed="rId2">
                  <p14:trim st="20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572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Demonstration – Contribution </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610101" y="1828800"/>
            <a:ext cx="3429000" cy="2286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Processing Contribution Report  </a:t>
            </a:r>
            <a:endParaRPr kumimoji="0" lang="en-US" sz="1600" b="1" i="0" u="none" strike="noStrike" cap="none" normalizeH="0" baseline="0" dirty="0" smtClean="0">
              <a:ln>
                <a:noFill/>
              </a:ln>
              <a:solidFill>
                <a:srgbClr val="000066"/>
              </a:solidFill>
              <a:effectLst/>
              <a:latin typeface="Arial" charset="0"/>
            </a:endParaRPr>
          </a:p>
        </p:txBody>
      </p:sp>
      <p:sp>
        <p:nvSpPr>
          <p:cNvPr id="21" name="Pentagon 20">
            <a:hlinkClick r:id="rId4" action="ppaction://hlinkfile"/>
          </p:cNvPr>
          <p:cNvSpPr/>
          <p:nvPr/>
        </p:nvSpPr>
        <p:spPr bwMode="auto">
          <a:xfrm>
            <a:off x="342900" y="3642826"/>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Submit Contribution </a:t>
            </a:r>
            <a:endParaRPr lang="en-US" sz="1600" dirty="0">
              <a:solidFill>
                <a:schemeClr val="bg1"/>
              </a:solidFill>
              <a:latin typeface="Arial" charset="0"/>
            </a:endParaRPr>
          </a:p>
        </p:txBody>
      </p:sp>
      <p:pic>
        <p:nvPicPr>
          <p:cNvPr id="6" name="Picture 5"/>
          <p:cNvPicPr>
            <a:picLocks noChangeAspect="1"/>
          </p:cNvPicPr>
          <p:nvPr/>
        </p:nvPicPr>
        <p:blipFill>
          <a:blip r:embed="rId5"/>
          <a:stretch>
            <a:fillRect/>
          </a:stretch>
        </p:blipFill>
        <p:spPr>
          <a:xfrm>
            <a:off x="4225875" y="2197203"/>
            <a:ext cx="4313528" cy="4271554"/>
          </a:xfrm>
          <a:prstGeom prst="rect">
            <a:avLst/>
          </a:prstGeom>
        </p:spPr>
      </p:pic>
    </p:spTree>
    <p:custDataLst>
      <p:tags r:id="rId1"/>
    </p:custDataLst>
    <p:extLst>
      <p:ext uri="{BB962C8B-B14F-4D97-AF65-F5344CB8AC3E}">
        <p14:creationId xmlns:p14="http://schemas.microsoft.com/office/powerpoint/2010/main" val="2396336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5" name="Submit Contributions enter Online v2">
            <a:hlinkClick r:id="" action="ppaction://media"/>
          </p:cNvPr>
          <p:cNvPicPr>
            <a:picLocks noChangeAspect="1"/>
          </p:cNvPicPr>
          <p:nvPr>
            <a:videoFile r:link="rId1"/>
            <p:extLst>
              <p:ext uri="{DAA4B4D4-6D71-4841-9C94-3DE7FCFB9230}">
                <p14:media xmlns:p14="http://schemas.microsoft.com/office/powerpoint/2010/main" r:embed="rId2">
                  <p14:trim st="25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23628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Demonstration – Employment Classification &amp; </a:t>
            </a:r>
            <a:br>
              <a:rPr lang="en-US" dirty="0" smtClean="0"/>
            </a:br>
            <a:r>
              <a:rPr lang="en-US" dirty="0" smtClean="0"/>
              <a:t>Contribution</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152901" y="1731760"/>
            <a:ext cx="4343400" cy="3810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Processing Employment Classification &amp; Contribution Report</a:t>
            </a:r>
            <a:endParaRPr kumimoji="0" lang="en-US" sz="1600" b="1" i="0" u="none" strike="noStrike" cap="none" normalizeH="0" baseline="0" dirty="0" smtClean="0">
              <a:ln>
                <a:noFill/>
              </a:ln>
              <a:solidFill>
                <a:srgbClr val="000066"/>
              </a:solidFill>
              <a:effectLst/>
              <a:latin typeface="Arial" charset="0"/>
            </a:endParaRPr>
          </a:p>
        </p:txBody>
      </p:sp>
      <p:sp>
        <p:nvSpPr>
          <p:cNvPr id="10" name="Pentagon 9">
            <a:hlinkClick r:id="rId4" action="ppaction://hlinkfile"/>
          </p:cNvPr>
          <p:cNvSpPr/>
          <p:nvPr/>
        </p:nvSpPr>
        <p:spPr bwMode="auto">
          <a:xfrm>
            <a:off x="323850" y="36576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Submit Employment Classification &amp; Contribution</a:t>
            </a:r>
            <a:endParaRPr lang="en-US" sz="1600" dirty="0">
              <a:solidFill>
                <a:schemeClr val="bg1"/>
              </a:solidFill>
              <a:latin typeface="Arial" charset="0"/>
            </a:endParaRPr>
          </a:p>
        </p:txBody>
      </p:sp>
      <p:pic>
        <p:nvPicPr>
          <p:cNvPr id="6" name="Picture 5"/>
          <p:cNvPicPr>
            <a:picLocks noChangeAspect="1"/>
          </p:cNvPicPr>
          <p:nvPr/>
        </p:nvPicPr>
        <p:blipFill>
          <a:blip r:embed="rId5"/>
          <a:stretch>
            <a:fillRect/>
          </a:stretch>
        </p:blipFill>
        <p:spPr>
          <a:xfrm>
            <a:off x="4225875" y="2281646"/>
            <a:ext cx="4313528" cy="3966754"/>
          </a:xfrm>
          <a:prstGeom prst="rect">
            <a:avLst/>
          </a:prstGeom>
        </p:spPr>
      </p:pic>
    </p:spTree>
    <p:custDataLst>
      <p:tags r:id="rId1"/>
    </p:custDataLst>
    <p:extLst>
      <p:ext uri="{BB962C8B-B14F-4D97-AF65-F5344CB8AC3E}">
        <p14:creationId xmlns:p14="http://schemas.microsoft.com/office/powerpoint/2010/main" val="3635239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5" name="Employment Classification and Contributions">
            <a:hlinkClick r:id="" action="ppaction://media"/>
          </p:cNvPr>
          <p:cNvPicPr>
            <a:picLocks noChangeAspect="1"/>
          </p:cNvPicPr>
          <p:nvPr>
            <a:videoFile r:link="rId1"/>
            <p:extLst>
              <p:ext uri="{DAA4B4D4-6D71-4841-9C94-3DE7FCFB9230}">
                <p14:media xmlns:p14="http://schemas.microsoft.com/office/powerpoint/2010/main" r:embed="rId2">
                  <p14:trim st="25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7455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Employer Certifications</a:t>
            </a:r>
            <a:endParaRPr lang="en-US" dirty="0"/>
          </a:p>
        </p:txBody>
      </p:sp>
      <p:sp>
        <p:nvSpPr>
          <p:cNvPr id="4" name="Rectangle 3"/>
          <p:cNvSpPr/>
          <p:nvPr/>
        </p:nvSpPr>
        <p:spPr bwMode="auto">
          <a:xfrm>
            <a:off x="638172" y="1477654"/>
            <a:ext cx="6456682" cy="4295141"/>
          </a:xfrm>
          <a:prstGeom prst="rect">
            <a:avLst/>
          </a:prstGeom>
          <a:solidFill>
            <a:srgbClr val="EEEFF4"/>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231775" indent="-231775" algn="ctr" fontAlgn="base">
              <a:lnSpc>
                <a:spcPct val="106000"/>
              </a:lnSpc>
              <a:spcBef>
                <a:spcPct val="0"/>
              </a:spcBef>
              <a:spcAft>
                <a:spcPct val="0"/>
              </a:spcAft>
            </a:pPr>
            <a:r>
              <a:rPr lang="en-US" sz="2000" dirty="0">
                <a:latin typeface="Arial" charset="0"/>
              </a:rPr>
              <a:t>ESS allows </a:t>
            </a:r>
            <a:r>
              <a:rPr lang="en-US" sz="2000" dirty="0" smtClean="0">
                <a:latin typeface="Arial" charset="0"/>
              </a:rPr>
              <a:t>employers to </a:t>
            </a:r>
            <a:r>
              <a:rPr lang="en-US" sz="2000" b="1" dirty="0">
                <a:latin typeface="Arial" charset="0"/>
              </a:rPr>
              <a:t>certify employee </a:t>
            </a:r>
            <a:r>
              <a:rPr lang="en-US" sz="2000" b="1" dirty="0" smtClean="0">
                <a:latin typeface="Arial" charset="0"/>
              </a:rPr>
              <a:t>requests </a:t>
            </a:r>
          </a:p>
          <a:p>
            <a:pPr marL="231775" indent="-231775" algn="ctr" fontAlgn="base">
              <a:lnSpc>
                <a:spcPct val="106000"/>
              </a:lnSpc>
              <a:spcBef>
                <a:spcPct val="0"/>
              </a:spcBef>
              <a:spcAft>
                <a:spcPct val="0"/>
              </a:spcAft>
            </a:pPr>
            <a:r>
              <a:rPr lang="en-US" sz="2000" dirty="0" smtClean="0">
                <a:latin typeface="Arial" charset="0"/>
              </a:rPr>
              <a:t>for </a:t>
            </a:r>
            <a:r>
              <a:rPr lang="en-US" sz="2000" dirty="0">
                <a:latin typeface="Arial" charset="0"/>
              </a:rPr>
              <a:t>retirement, refund, disability, or service </a:t>
            </a:r>
            <a:r>
              <a:rPr lang="en-US" sz="2000" dirty="0" smtClean="0">
                <a:latin typeface="Arial" charset="0"/>
              </a:rPr>
              <a:t>purchase. A  </a:t>
            </a:r>
            <a:r>
              <a:rPr lang="en-US" sz="2000" b="1" dirty="0">
                <a:latin typeface="Arial" charset="0"/>
              </a:rPr>
              <a:t>certification </a:t>
            </a:r>
            <a:r>
              <a:rPr lang="en-US" sz="2000" dirty="0" smtClean="0">
                <a:latin typeface="Arial" charset="0"/>
              </a:rPr>
              <a:t>email notification is sent to the employer informing them that an employee or </a:t>
            </a:r>
            <a:r>
              <a:rPr lang="en-US" sz="2000" dirty="0">
                <a:latin typeface="Arial" charset="0"/>
              </a:rPr>
              <a:t>former employee has initiated a request </a:t>
            </a:r>
            <a:r>
              <a:rPr lang="en-US" sz="2000" dirty="0" smtClean="0">
                <a:latin typeface="Arial" charset="0"/>
              </a:rPr>
              <a:t>or a CPRB staff member initiated a request in COMPASS.</a:t>
            </a:r>
            <a:endParaRPr kumimoji="0" lang="en-US" sz="2000" i="0" u="none" strike="noStrike" cap="none" normalizeH="0" baseline="0" dirty="0" smtClean="0">
              <a:ln>
                <a:noFill/>
              </a:ln>
              <a:solidFill>
                <a:schemeClr val="tx1"/>
              </a:solidFill>
              <a:effectLst/>
              <a:latin typeface="Arial" charset="0"/>
            </a:endParaRPr>
          </a:p>
        </p:txBody>
      </p:sp>
      <p:sp>
        <p:nvSpPr>
          <p:cNvPr id="5" name="Half Frame 4"/>
          <p:cNvSpPr/>
          <p:nvPr/>
        </p:nvSpPr>
        <p:spPr bwMode="auto">
          <a:xfrm>
            <a:off x="64325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7" name="Half Frame 6"/>
          <p:cNvSpPr/>
          <p:nvPr/>
        </p:nvSpPr>
        <p:spPr bwMode="auto">
          <a:xfrm rot="16200000">
            <a:off x="635562" y="4331526"/>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8" name="Half Frame 7"/>
          <p:cNvSpPr/>
          <p:nvPr/>
        </p:nvSpPr>
        <p:spPr bwMode="auto">
          <a:xfrm rot="5400000">
            <a:off x="5631814" y="1499425"/>
            <a:ext cx="1463040" cy="1463040"/>
          </a:xfrm>
          <a:prstGeom prst="halfFrame">
            <a:avLst>
              <a:gd name="adj1" fmla="val 14664"/>
              <a:gd name="adj2" fmla="val 17099"/>
            </a:avLst>
          </a:prstGeom>
          <a:solidFill>
            <a:schemeClr val="bg2"/>
          </a:solidFill>
          <a:ln>
            <a:solidFill>
              <a:schemeClr val="bg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5" name="Half Frame 14"/>
          <p:cNvSpPr/>
          <p:nvPr/>
        </p:nvSpPr>
        <p:spPr bwMode="auto">
          <a:xfrm rot="10800000">
            <a:off x="5606414" y="4459565"/>
            <a:ext cx="1463040" cy="1463040"/>
          </a:xfrm>
          <a:prstGeom prst="halfFrame">
            <a:avLst>
              <a:gd name="adj1" fmla="val 14664"/>
              <a:gd name="adj2" fmla="val 17099"/>
            </a:avLst>
          </a:prstGeom>
          <a:solidFill>
            <a:schemeClr val="accent5">
              <a:lumMod val="40000"/>
              <a:lumOff val="60000"/>
            </a:schemeClr>
          </a:solidFill>
          <a:ln>
            <a:solidFill>
              <a:schemeClr val="accent5">
                <a:lumMod val="40000"/>
                <a:lumOff val="6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5775960" y="4556696"/>
            <a:ext cx="2529840" cy="162581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1" name="Half Frame 10"/>
          <p:cNvSpPr/>
          <p:nvPr/>
        </p:nvSpPr>
        <p:spPr bwMode="auto">
          <a:xfrm>
            <a:off x="5778500" y="455676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2" name="Half Frame 11"/>
          <p:cNvSpPr/>
          <p:nvPr/>
        </p:nvSpPr>
        <p:spPr bwMode="auto">
          <a:xfrm rot="5400000">
            <a:off x="7689142" y="4528064"/>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14" name="Half Frame 13"/>
          <p:cNvSpPr/>
          <p:nvPr/>
        </p:nvSpPr>
        <p:spPr bwMode="auto">
          <a:xfrm rot="10800000">
            <a:off x="7757160" y="5695182"/>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sp>
        <p:nvSpPr>
          <p:cNvPr id="9" name="Half Frame 8"/>
          <p:cNvSpPr/>
          <p:nvPr/>
        </p:nvSpPr>
        <p:spPr bwMode="auto">
          <a:xfrm rot="16200000">
            <a:off x="5777230" y="5678320"/>
            <a:ext cx="546100" cy="548640"/>
          </a:xfrm>
          <a:prstGeom prst="halfFrame">
            <a:avLst>
              <a:gd name="adj1" fmla="val 21188"/>
              <a:gd name="adj2" fmla="val 23623"/>
            </a:avLst>
          </a:prstGeom>
          <a:solidFill>
            <a:srgbClr val="3A8828"/>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0" rIns="0" bIns="0" numCol="1" rtlCol="0" anchor="t" anchorCtr="0" compatLnSpc="1">
            <a:prstTxWarp prst="textNoShape">
              <a:avLst/>
            </a:prstTxWarp>
          </a:bodyPr>
          <a:lstStyle/>
          <a:p>
            <a:pPr marL="231775" indent="-231775" fontAlgn="base">
              <a:lnSpc>
                <a:spcPct val="106000"/>
              </a:lnSpc>
              <a:spcBef>
                <a:spcPct val="0"/>
              </a:spcBef>
              <a:spcAft>
                <a:spcPct val="0"/>
              </a:spcAft>
              <a:buFont typeface="Wingdings 2" pitchFamily="18" charset="2"/>
              <a:buNone/>
            </a:pPr>
            <a:endParaRPr lang="en-US" sz="2400" dirty="0">
              <a:solidFill>
                <a:schemeClr val="tx1"/>
              </a:solidFill>
              <a:latin typeface="Arial"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80" y="4689630"/>
            <a:ext cx="2057400" cy="1370259"/>
          </a:xfrm>
          <a:prstGeom prst="rect">
            <a:avLst/>
          </a:prstGeom>
        </p:spPr>
      </p:pic>
    </p:spTree>
    <p:custDataLst>
      <p:tags r:id="rId1"/>
    </p:custDataLst>
    <p:extLst>
      <p:ext uri="{BB962C8B-B14F-4D97-AF65-F5344CB8AC3E}">
        <p14:creationId xmlns:p14="http://schemas.microsoft.com/office/powerpoint/2010/main" val="2472509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r>
              <a:rPr lang="en-US" dirty="0" smtClean="0"/>
              <a:t>An ESS user can view and approve the following certification types:</a:t>
            </a:r>
            <a:endParaRPr lang="en-US" dirty="0"/>
          </a:p>
          <a:p>
            <a:endParaRPr lang="en-US" dirty="0"/>
          </a:p>
        </p:txBody>
      </p:sp>
      <p:sp>
        <p:nvSpPr>
          <p:cNvPr id="3" name="Title 2"/>
          <p:cNvSpPr>
            <a:spLocks noGrp="1"/>
          </p:cNvSpPr>
          <p:nvPr>
            <p:ph type="title"/>
          </p:nvPr>
        </p:nvSpPr>
        <p:spPr/>
        <p:txBody>
          <a:bodyPr/>
          <a:lstStyle/>
          <a:p>
            <a:r>
              <a:rPr lang="en-US" dirty="0" smtClean="0"/>
              <a:t>Types of Certifications</a:t>
            </a:r>
            <a:endParaRPr lang="en-US" dirty="0"/>
          </a:p>
        </p:txBody>
      </p:sp>
      <p:sp>
        <p:nvSpPr>
          <p:cNvPr id="4" name="Rectangle 3"/>
          <p:cNvSpPr/>
          <p:nvPr/>
        </p:nvSpPr>
        <p:spPr bwMode="auto">
          <a:xfrm>
            <a:off x="381000" y="1916151"/>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kumimoji="0" lang="en-US" sz="1600" b="1" i="0" u="none" strike="noStrike" cap="none" normalizeH="0" baseline="0" dirty="0" smtClean="0">
                <a:ln>
                  <a:noFill/>
                </a:ln>
                <a:solidFill>
                  <a:schemeClr val="bg1"/>
                </a:solidFill>
                <a:effectLst/>
                <a:latin typeface="Arial" charset="0"/>
              </a:rPr>
              <a:t>Retirement</a:t>
            </a:r>
            <a:r>
              <a:rPr kumimoji="0" lang="en-US" sz="1600" b="1" i="0" u="none" strike="noStrike" cap="none" normalizeH="0" dirty="0" smtClean="0">
                <a:ln>
                  <a:noFill/>
                </a:ln>
                <a:solidFill>
                  <a:schemeClr val="bg1"/>
                </a:solidFill>
                <a:effectLst/>
                <a:latin typeface="Arial" charset="0"/>
              </a:rPr>
              <a:t> </a:t>
            </a:r>
            <a:endParaRPr kumimoji="0" lang="en-US" sz="1600" b="1" i="0" u="none" strike="noStrike" cap="none" normalizeH="0" baseline="0" dirty="0" smtClean="0">
              <a:ln>
                <a:noFill/>
              </a:ln>
              <a:solidFill>
                <a:schemeClr val="bg1"/>
              </a:solidFill>
              <a:effectLst/>
              <a:latin typeface="Arial" charset="0"/>
            </a:endParaRPr>
          </a:p>
        </p:txBody>
      </p:sp>
      <p:sp>
        <p:nvSpPr>
          <p:cNvPr id="5" name="Rectangle 4"/>
          <p:cNvSpPr/>
          <p:nvPr/>
        </p:nvSpPr>
        <p:spPr bwMode="auto">
          <a:xfrm>
            <a:off x="381000" y="3046264"/>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106000"/>
              </a:lnSpc>
              <a:spcBef>
                <a:spcPct val="0"/>
              </a:spcBef>
              <a:spcAft>
                <a:spcPct val="0"/>
              </a:spcAft>
            </a:pPr>
            <a:r>
              <a:rPr lang="en-US" sz="1600" b="1" dirty="0" smtClean="0">
                <a:solidFill>
                  <a:schemeClr val="bg1"/>
                </a:solidFill>
                <a:latin typeface="Arial" charset="0"/>
              </a:rPr>
              <a:t>Refunds</a:t>
            </a:r>
            <a:endParaRPr lang="en-US" sz="1600" b="1" dirty="0">
              <a:solidFill>
                <a:schemeClr val="bg1"/>
              </a:solidFill>
              <a:latin typeface="Arial" charset="0"/>
            </a:endParaRPr>
          </a:p>
        </p:txBody>
      </p:sp>
      <p:sp>
        <p:nvSpPr>
          <p:cNvPr id="6" name="Rectangle 5"/>
          <p:cNvSpPr/>
          <p:nvPr/>
        </p:nvSpPr>
        <p:spPr bwMode="auto">
          <a:xfrm>
            <a:off x="381000" y="4187528"/>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106000"/>
              </a:lnSpc>
              <a:spcBef>
                <a:spcPct val="0"/>
              </a:spcBef>
              <a:spcAft>
                <a:spcPct val="0"/>
              </a:spcAft>
              <a:buFont typeface="Wingdings 2" pitchFamily="18" charset="2"/>
              <a:buNone/>
            </a:pPr>
            <a:r>
              <a:rPr lang="en-US" sz="1600" b="1" dirty="0" smtClean="0">
                <a:solidFill>
                  <a:schemeClr val="bg1"/>
                </a:solidFill>
                <a:latin typeface="Arial" charset="0"/>
              </a:rPr>
              <a:t>Service Purchase</a:t>
            </a:r>
            <a:endParaRPr lang="en-US" sz="1600" b="1" dirty="0">
              <a:solidFill>
                <a:schemeClr val="bg1"/>
              </a:solidFill>
              <a:latin typeface="Arial" charset="0"/>
            </a:endParaRPr>
          </a:p>
        </p:txBody>
      </p:sp>
      <p:sp>
        <p:nvSpPr>
          <p:cNvPr id="7" name="Rectangle 6"/>
          <p:cNvSpPr/>
          <p:nvPr/>
        </p:nvSpPr>
        <p:spPr bwMode="auto">
          <a:xfrm>
            <a:off x="2519399" y="4203634"/>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Service purchase request are initiated by a member</a:t>
            </a:r>
          </a:p>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Sent to the Employer for certification by CPRB as to process the members request</a:t>
            </a:r>
          </a:p>
        </p:txBody>
      </p:sp>
      <p:sp>
        <p:nvSpPr>
          <p:cNvPr id="12" name="Isosceles Triangle 11"/>
          <p:cNvSpPr/>
          <p:nvPr/>
        </p:nvSpPr>
        <p:spPr bwMode="auto">
          <a:xfrm rot="5400000">
            <a:off x="1831340" y="4556760"/>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4" name="Rectangle 13"/>
          <p:cNvSpPr/>
          <p:nvPr/>
        </p:nvSpPr>
        <p:spPr bwMode="auto">
          <a:xfrm>
            <a:off x="381000" y="5328793"/>
            <a:ext cx="1737360" cy="914400"/>
          </a:xfrm>
          <a:prstGeom prst="rect">
            <a:avLst/>
          </a:prstGeom>
          <a:solidFill>
            <a:srgbClr val="002776"/>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lnSpc>
                <a:spcPct val="106000"/>
              </a:lnSpc>
              <a:spcBef>
                <a:spcPct val="0"/>
              </a:spcBef>
              <a:spcAft>
                <a:spcPct val="0"/>
              </a:spcAft>
              <a:buFont typeface="Wingdings 2" pitchFamily="18" charset="2"/>
              <a:buNone/>
            </a:pPr>
            <a:r>
              <a:rPr lang="en-US" sz="1600" b="1" dirty="0" smtClean="0">
                <a:solidFill>
                  <a:schemeClr val="bg1"/>
                </a:solidFill>
                <a:latin typeface="Arial" charset="0"/>
              </a:rPr>
              <a:t>Disability</a:t>
            </a:r>
            <a:endParaRPr lang="en-US" sz="1600" b="1" dirty="0">
              <a:solidFill>
                <a:schemeClr val="bg1"/>
              </a:solidFill>
              <a:latin typeface="Arial" charset="0"/>
            </a:endParaRPr>
          </a:p>
        </p:txBody>
      </p:sp>
      <p:sp>
        <p:nvSpPr>
          <p:cNvPr id="10" name="Rectangle 9"/>
          <p:cNvSpPr/>
          <p:nvPr/>
        </p:nvSpPr>
        <p:spPr bwMode="auto">
          <a:xfrm>
            <a:off x="2519399" y="5352952"/>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smtClean="0">
                <a:latin typeface="Arial" charset="0"/>
              </a:rPr>
              <a:t>Disability request are initiated through Member Self </a:t>
            </a:r>
            <a:r>
              <a:rPr lang="en-US" sz="1400" dirty="0">
                <a:latin typeface="Arial" charset="0"/>
              </a:rPr>
              <a:t>Service or through COMPASS; if additional information or approval is required then the Employer will certify the </a:t>
            </a:r>
            <a:r>
              <a:rPr lang="en-US" sz="1400" dirty="0" smtClean="0">
                <a:latin typeface="Arial" charset="0"/>
              </a:rPr>
              <a:t>Disability </a:t>
            </a:r>
            <a:r>
              <a:rPr lang="en-US" sz="1400" dirty="0">
                <a:latin typeface="Arial" charset="0"/>
              </a:rPr>
              <a:t>request through ESS</a:t>
            </a:r>
          </a:p>
        </p:txBody>
      </p:sp>
      <p:sp>
        <p:nvSpPr>
          <p:cNvPr id="11" name="Rectangle 10"/>
          <p:cNvSpPr/>
          <p:nvPr/>
        </p:nvSpPr>
        <p:spPr bwMode="auto">
          <a:xfrm>
            <a:off x="2519399" y="3065468"/>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smtClean="0">
                <a:latin typeface="Arial" charset="0"/>
              </a:rPr>
              <a:t>Refund request can be submitted by a </a:t>
            </a:r>
            <a:r>
              <a:rPr lang="en-US" sz="1400" dirty="0">
                <a:latin typeface="Arial" charset="0"/>
              </a:rPr>
              <a:t>member on </a:t>
            </a:r>
            <a:r>
              <a:rPr lang="en-US" sz="1400" dirty="0" smtClean="0">
                <a:latin typeface="Arial" charset="0"/>
              </a:rPr>
              <a:t>Member Self Service or through COMPASS; if </a:t>
            </a:r>
            <a:r>
              <a:rPr lang="en-US" sz="1400" dirty="0">
                <a:latin typeface="Arial" charset="0"/>
              </a:rPr>
              <a:t>additional </a:t>
            </a:r>
            <a:r>
              <a:rPr lang="en-US" sz="1400" dirty="0" smtClean="0">
                <a:latin typeface="Arial" charset="0"/>
              </a:rPr>
              <a:t>information or approval is required then the Employer will certify the Refund request through ESS</a:t>
            </a:r>
            <a:endParaRPr lang="en-US" sz="1400" dirty="0">
              <a:latin typeface="Arial" charset="0"/>
            </a:endParaRPr>
          </a:p>
        </p:txBody>
      </p:sp>
      <p:sp>
        <p:nvSpPr>
          <p:cNvPr id="13" name="Rectangle 12"/>
          <p:cNvSpPr/>
          <p:nvPr/>
        </p:nvSpPr>
        <p:spPr bwMode="auto">
          <a:xfrm>
            <a:off x="2519399" y="1916151"/>
            <a:ext cx="6136640" cy="914400"/>
          </a:xfrm>
          <a:prstGeom prst="rect">
            <a:avLst/>
          </a:prstGeom>
          <a:noFill/>
          <a:ln w="19050" cap="flat" cmpd="sng" algn="ctr">
            <a:solidFill>
              <a:srgbClr val="3A8828"/>
            </a:solidFill>
            <a:prstDash val="solid"/>
            <a:round/>
            <a:headEnd type="none" w="med" len="med"/>
            <a:tailEnd type="none" w="med" len="med"/>
          </a:ln>
          <a:effectLst/>
        </p:spPr>
        <p:txBody>
          <a:bodyPr vert="horz" wrap="square" lIns="91440" tIns="91440" rIns="91440" bIns="0" numCol="1" rtlCol="0" anchor="ctr" anchorCtr="0" compatLnSpc="1">
            <a:prstTxWarp prst="textNoShape">
              <a:avLst/>
            </a:prstTxWarp>
          </a:bodyPr>
          <a:lstStyle/>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Retirement request are initiated by a member (either via </a:t>
            </a:r>
            <a:r>
              <a:rPr lang="en-US" sz="1400" dirty="0" smtClean="0">
                <a:latin typeface="Arial" charset="0"/>
              </a:rPr>
              <a:t>Member Self Service </a:t>
            </a:r>
            <a:r>
              <a:rPr lang="en-US" sz="1400" dirty="0">
                <a:latin typeface="Arial" charset="0"/>
              </a:rPr>
              <a:t>or submitting application to CPRB)</a:t>
            </a:r>
          </a:p>
          <a:p>
            <a:pPr marL="285750" indent="-285750" fontAlgn="base">
              <a:lnSpc>
                <a:spcPct val="106000"/>
              </a:lnSpc>
              <a:spcBef>
                <a:spcPct val="0"/>
              </a:spcBef>
              <a:spcAft>
                <a:spcPct val="0"/>
              </a:spcAft>
              <a:buFont typeface="Arial" panose="020B0604020202020204" pitchFamily="34" charset="0"/>
              <a:buChar char="•"/>
            </a:pPr>
            <a:r>
              <a:rPr lang="en-US" sz="1400" dirty="0">
                <a:latin typeface="Arial" charset="0"/>
              </a:rPr>
              <a:t>Employers certify the </a:t>
            </a:r>
            <a:r>
              <a:rPr lang="en-US" sz="1400" dirty="0" smtClean="0">
                <a:latin typeface="Arial" charset="0"/>
              </a:rPr>
              <a:t>application and </a:t>
            </a:r>
            <a:r>
              <a:rPr lang="en-US" sz="1400" dirty="0">
                <a:latin typeface="Arial" charset="0"/>
              </a:rPr>
              <a:t>CPRB complete the retirement process for the member  </a:t>
            </a:r>
          </a:p>
        </p:txBody>
      </p:sp>
      <p:sp>
        <p:nvSpPr>
          <p:cNvPr id="15" name="Isosceles Triangle 14"/>
          <p:cNvSpPr/>
          <p:nvPr/>
        </p:nvSpPr>
        <p:spPr bwMode="auto">
          <a:xfrm rot="5400000">
            <a:off x="1831340" y="5718712"/>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6" name="Isosceles Triangle 15"/>
          <p:cNvSpPr/>
          <p:nvPr/>
        </p:nvSpPr>
        <p:spPr bwMode="auto">
          <a:xfrm rot="5400000">
            <a:off x="1831340" y="3420571"/>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7" name="Isosceles Triangle 16"/>
          <p:cNvSpPr/>
          <p:nvPr/>
        </p:nvSpPr>
        <p:spPr bwMode="auto">
          <a:xfrm rot="5400000">
            <a:off x="1831340" y="2317223"/>
            <a:ext cx="914400" cy="182880"/>
          </a:xfrm>
          <a:prstGeom prst="triangle">
            <a:avLst/>
          </a:prstGeom>
          <a:solidFill>
            <a:srgbClr val="EEEFF4"/>
          </a:solidFill>
          <a:ln w="9525" cap="flat" cmpd="sng" algn="ctr">
            <a:solidFill>
              <a:schemeClr val="bg1">
                <a:lumMod val="8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55967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ular Callout 65"/>
          <p:cNvSpPr/>
          <p:nvPr/>
        </p:nvSpPr>
        <p:spPr>
          <a:xfrm>
            <a:off x="5789631" y="5532786"/>
            <a:ext cx="2245220" cy="1000276"/>
          </a:xfrm>
          <a:prstGeom prst="wedgeRoundRectCallout">
            <a:avLst>
              <a:gd name="adj1" fmla="val -58263"/>
              <a:gd name="adj2" fmla="val 32073"/>
              <a:gd name="adj3" fmla="val 16667"/>
            </a:avLst>
          </a:prstGeom>
          <a:solidFill>
            <a:srgbClr val="99DE00">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69" name="Rounded Rectangular Callout 68"/>
          <p:cNvSpPr/>
          <p:nvPr/>
        </p:nvSpPr>
        <p:spPr>
          <a:xfrm>
            <a:off x="5057122" y="4772218"/>
            <a:ext cx="1651742" cy="891719"/>
          </a:xfrm>
          <a:prstGeom prst="wedgeRoundRectCallout">
            <a:avLst>
              <a:gd name="adj1" fmla="val -37593"/>
              <a:gd name="adj2" fmla="val 97984"/>
              <a:gd name="adj3" fmla="val 16667"/>
            </a:avLst>
          </a:prstGeom>
          <a:solidFill>
            <a:srgbClr val="7BCE6C">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65" name="Rounded Rectangular Callout 64"/>
          <p:cNvSpPr/>
          <p:nvPr/>
        </p:nvSpPr>
        <p:spPr>
          <a:xfrm>
            <a:off x="1951263" y="4901172"/>
            <a:ext cx="1651742" cy="891719"/>
          </a:xfrm>
          <a:prstGeom prst="wedgeRoundRectCallout">
            <a:avLst>
              <a:gd name="adj1" fmla="val 45183"/>
              <a:gd name="adj2" fmla="val 88218"/>
              <a:gd name="adj3" fmla="val 16667"/>
            </a:avLst>
          </a:prstGeom>
          <a:solidFill>
            <a:srgbClr val="7BCE6C">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64" name="Rounded Rectangular Callout 63"/>
          <p:cNvSpPr/>
          <p:nvPr/>
        </p:nvSpPr>
        <p:spPr>
          <a:xfrm>
            <a:off x="931246" y="5658843"/>
            <a:ext cx="1748088" cy="778837"/>
          </a:xfrm>
          <a:prstGeom prst="wedgeRoundRectCallout">
            <a:avLst>
              <a:gd name="adj1" fmla="val 91260"/>
              <a:gd name="adj2" fmla="val 44197"/>
              <a:gd name="adj3" fmla="val 16667"/>
            </a:avLst>
          </a:prstGeom>
          <a:solidFill>
            <a:srgbClr val="99DE00">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3" name="Title 2"/>
          <p:cNvSpPr>
            <a:spLocks noGrp="1"/>
          </p:cNvSpPr>
          <p:nvPr>
            <p:ph type="title"/>
          </p:nvPr>
        </p:nvSpPr>
        <p:spPr>
          <a:noFill/>
          <a:ln w="9525">
            <a:noFill/>
            <a:miter lim="800000"/>
            <a:headEnd/>
            <a:tailEnd/>
          </a:ln>
        </p:spPr>
        <p:txBody>
          <a:bodyPr vert="horz" wrap="square" lIns="0" tIns="0" rIns="0" bIns="0" numCol="1" anchor="b" anchorCtr="0" compatLnSpc="1">
            <a:prstTxWarp prst="textNoShape">
              <a:avLst/>
            </a:prstTxWarp>
          </a:bodyPr>
          <a:lstStyle/>
          <a:p>
            <a:r>
              <a:rPr lang="en-US" dirty="0" smtClean="0"/>
              <a:t>Overview of COMPASS</a:t>
            </a:r>
            <a:endParaRPr lang="en-US" dirty="0"/>
          </a:p>
        </p:txBody>
      </p:sp>
      <p:pic>
        <p:nvPicPr>
          <p:cNvPr id="8" name="Picture 2" descr="\\Cagmasrv1\sso$\Gestion_Deloitte\Global_Brand\- Templates\Icons\Iconography Deloitte\Icon_People_group_Blue.png"/>
          <p:cNvPicPr>
            <a:picLocks noChangeAspect="1" noChangeArrowheads="1"/>
          </p:cNvPicPr>
          <p:nvPr/>
        </p:nvPicPr>
        <p:blipFill>
          <a:blip r:embed="rId3" cstate="print">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7596" y="4453703"/>
            <a:ext cx="365760" cy="3296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436247" y="6086120"/>
            <a:ext cx="2210767" cy="338554"/>
          </a:xfrm>
          <a:prstGeom prst="rect">
            <a:avLst/>
          </a:prstGeom>
          <a:solidFill>
            <a:srgbClr val="002277"/>
          </a:solidFill>
        </p:spPr>
        <p:txBody>
          <a:bodyPr wrap="square" rtlCol="0">
            <a:spAutoFit/>
          </a:bodyPr>
          <a:lstStyle/>
          <a:p>
            <a:r>
              <a:rPr lang="en-US" sz="1600" b="1" i="1" dirty="0" smtClean="0">
                <a:solidFill>
                  <a:schemeClr val="bg1"/>
                </a:solidFill>
              </a:rPr>
              <a:t>Why COMPASS?!?!</a:t>
            </a:r>
            <a:endParaRPr lang="en-US" sz="1600" b="1" i="1" dirty="0">
              <a:solidFill>
                <a:schemeClr val="bg1"/>
              </a:solidFill>
            </a:endParaRPr>
          </a:p>
        </p:txBody>
      </p:sp>
      <p:sp>
        <p:nvSpPr>
          <p:cNvPr id="38" name="Text Placeholder 5"/>
          <p:cNvSpPr txBox="1">
            <a:spLocks/>
          </p:cNvSpPr>
          <p:nvPr/>
        </p:nvSpPr>
        <p:spPr>
          <a:xfrm>
            <a:off x="4581371" y="961501"/>
            <a:ext cx="3136247" cy="3167301"/>
          </a:xfrm>
          <a:prstGeom prst="rect">
            <a:avLst/>
          </a:prstGeom>
          <a:solidFill>
            <a:sysClr val="window" lastClr="FFFFFF"/>
          </a:solidFill>
          <a:ln w="19050">
            <a:solidFill>
              <a:srgbClr val="3C8A2E"/>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57263" rtl="0" eaLnBrk="1" fontAlgn="base" latinLnBrk="0" hangingPunct="1">
              <a:lnSpc>
                <a:spcPct val="100000"/>
              </a:lnSpc>
              <a:spcBef>
                <a:spcPts val="1200"/>
              </a:spcBef>
              <a:spcAft>
                <a:spcPts val="0"/>
              </a:spcAft>
              <a:buClrTx/>
              <a:buSzTx/>
              <a:buFont typeface="Arial" charset="0"/>
              <a:buNone/>
              <a:tabLst/>
              <a:defRPr/>
            </a:pPr>
            <a:r>
              <a:rPr kumimoji="0" lang="en-US" sz="1600" b="1" i="0" u="none" strike="noStrike" kern="1200" cap="none" spc="0" normalizeH="0" baseline="0" noProof="0" dirty="0" smtClean="0">
                <a:ln>
                  <a:noFill/>
                </a:ln>
                <a:solidFill>
                  <a:srgbClr val="313131"/>
                </a:solidFill>
                <a:effectLst/>
                <a:uLnTx/>
                <a:uFillTx/>
                <a:latin typeface="Arial"/>
                <a:ea typeface="+mn-ea"/>
                <a:cs typeface="+mn-cs"/>
              </a:rPr>
              <a:t>COMPASS:</a:t>
            </a:r>
            <a:r>
              <a:rPr kumimoji="0" lang="en-US" sz="1600" b="1" i="0" u="none" strike="noStrike" kern="1200" cap="none" spc="0" normalizeH="0" noProof="0" dirty="0" smtClean="0">
                <a:ln>
                  <a:noFill/>
                </a:ln>
                <a:solidFill>
                  <a:srgbClr val="313131"/>
                </a:solidFill>
                <a:effectLst/>
                <a:uLnTx/>
                <a:uFillTx/>
                <a:latin typeface="Arial"/>
                <a:ea typeface="+mn-ea"/>
                <a:cs typeface="+mn-cs"/>
              </a:rPr>
              <a:t> </a:t>
            </a:r>
            <a:endParaRPr kumimoji="0" lang="en-US" sz="1600" b="1" i="0" u="none" strike="noStrike" kern="1200" cap="none" spc="0" normalizeH="0" baseline="0" noProof="0" dirty="0" smtClean="0">
              <a:ln>
                <a:noFill/>
              </a:ln>
              <a:solidFill>
                <a:srgbClr val="313131"/>
              </a:solidFill>
              <a:effectLst/>
              <a:uLnTx/>
              <a:uFillTx/>
              <a:latin typeface="Arial"/>
              <a:ea typeface="+mn-ea"/>
              <a:cs typeface="+mn-cs"/>
            </a:endParaRPr>
          </a:p>
          <a:p>
            <a:pPr marL="114300" marR="0" lvl="1" indent="-114300" algn="l" defTabSz="957263" rtl="0" eaLnBrk="1" fontAlgn="base" latinLnBrk="0" hangingPunct="1">
              <a:lnSpc>
                <a:spcPct val="100000"/>
              </a:lnSpc>
              <a:spcBef>
                <a:spcPts val="600"/>
              </a:spcBef>
              <a:spcAft>
                <a:spcPts val="0"/>
              </a:spcAft>
              <a:buClrTx/>
              <a:buSzPct val="100000"/>
              <a:buFont typeface="Arial"/>
              <a:buChar char="•"/>
              <a:tabLst/>
              <a:defRPr/>
            </a:pPr>
            <a:r>
              <a:rPr lang="en-US" sz="1600" noProof="0" dirty="0" smtClean="0">
                <a:solidFill>
                  <a:srgbClr val="313131"/>
                </a:solidFill>
                <a:latin typeface="Arial"/>
              </a:rPr>
              <a:t>Provides fully integrated solution capable of supporting the WVCPRB vision:</a:t>
            </a:r>
          </a:p>
          <a:p>
            <a:pPr marL="294300" lvl="2" indent="-114300">
              <a:spcBef>
                <a:spcPts val="600"/>
              </a:spcBef>
              <a:buSzPct val="100000"/>
              <a:buFont typeface="Arial"/>
              <a:buChar char="•"/>
            </a:pPr>
            <a:r>
              <a:rPr kumimoji="0" lang="en-US" b="0" i="0" u="none" strike="noStrike" kern="1200" cap="none" spc="0" normalizeH="0" baseline="0" dirty="0" smtClean="0">
                <a:ln>
                  <a:noFill/>
                </a:ln>
                <a:solidFill>
                  <a:srgbClr val="313131"/>
                </a:solidFill>
                <a:effectLst/>
                <a:uLnTx/>
                <a:uFillTx/>
                <a:latin typeface="Arial"/>
                <a:ea typeface="+mj-ea"/>
                <a:cs typeface="+mj-cs"/>
              </a:rPr>
              <a:t>New</a:t>
            </a:r>
            <a:r>
              <a:rPr kumimoji="0" lang="en-US" b="0" i="0" u="none" strike="noStrike" kern="1200" cap="none" spc="0" normalizeH="0" dirty="0" smtClean="0">
                <a:ln>
                  <a:noFill/>
                </a:ln>
                <a:solidFill>
                  <a:srgbClr val="313131"/>
                </a:solidFill>
                <a:effectLst/>
                <a:uLnTx/>
                <a:uFillTx/>
                <a:latin typeface="Arial"/>
                <a:ea typeface="+mj-ea"/>
                <a:cs typeface="+mj-cs"/>
              </a:rPr>
              <a:t> pension system rich in browser based &amp; web-enabled self service functionality, providing ease of use for: </a:t>
            </a:r>
          </a:p>
          <a:p>
            <a:pPr marL="474300" lvl="3" indent="-114300">
              <a:spcBef>
                <a:spcPts val="600"/>
              </a:spcBef>
              <a:buSzPct val="100000"/>
              <a:buFont typeface="Arial"/>
              <a:buChar char="•"/>
            </a:pPr>
            <a:r>
              <a:rPr lang="en-US" baseline="0" noProof="0" dirty="0" smtClean="0">
                <a:solidFill>
                  <a:srgbClr val="313131"/>
                </a:solidFill>
                <a:latin typeface="Arial"/>
              </a:rPr>
              <a:t>WVCPRB</a:t>
            </a:r>
            <a:r>
              <a:rPr lang="en-US" dirty="0">
                <a:solidFill>
                  <a:srgbClr val="313131"/>
                </a:solidFill>
                <a:latin typeface="Arial"/>
              </a:rPr>
              <a:t> </a:t>
            </a:r>
            <a:r>
              <a:rPr lang="en-US" dirty="0" smtClean="0">
                <a:solidFill>
                  <a:srgbClr val="313131"/>
                </a:solidFill>
                <a:latin typeface="Arial"/>
              </a:rPr>
              <a:t>staff</a:t>
            </a:r>
          </a:p>
          <a:p>
            <a:pPr marL="474300" lvl="3" indent="-114300">
              <a:spcBef>
                <a:spcPts val="600"/>
              </a:spcBef>
              <a:buSzPct val="100000"/>
              <a:buFont typeface="Arial"/>
              <a:buChar char="•"/>
            </a:pPr>
            <a:r>
              <a:rPr kumimoji="0" lang="en-US" b="0" i="0" u="none" strike="noStrike" kern="1200" cap="none" spc="0" normalizeH="0" baseline="0" noProof="0" dirty="0" smtClean="0">
                <a:ln>
                  <a:noFill/>
                </a:ln>
                <a:solidFill>
                  <a:srgbClr val="313131"/>
                </a:solidFill>
                <a:effectLst/>
                <a:uLnTx/>
                <a:uFillTx/>
                <a:latin typeface="Arial"/>
                <a:ea typeface="+mj-ea"/>
                <a:cs typeface="+mj-cs"/>
              </a:rPr>
              <a:t>Members</a:t>
            </a:r>
            <a:r>
              <a:rPr kumimoji="0" lang="en-US" b="0" i="0" u="none" strike="noStrike" kern="1200" cap="none" spc="0" normalizeH="0" noProof="0" dirty="0" smtClean="0">
                <a:ln>
                  <a:noFill/>
                </a:ln>
                <a:solidFill>
                  <a:srgbClr val="313131"/>
                </a:solidFill>
                <a:effectLst/>
                <a:uLnTx/>
                <a:uFillTx/>
                <a:latin typeface="Arial"/>
                <a:ea typeface="+mj-ea"/>
                <a:cs typeface="+mj-cs"/>
              </a:rPr>
              <a:t> </a:t>
            </a:r>
          </a:p>
          <a:p>
            <a:pPr marL="474300" lvl="3" indent="-114300">
              <a:spcBef>
                <a:spcPts val="600"/>
              </a:spcBef>
              <a:buSzPct val="100000"/>
              <a:buFont typeface="Arial"/>
              <a:buChar char="•"/>
            </a:pPr>
            <a:r>
              <a:rPr lang="en-US" baseline="0" dirty="0" smtClean="0">
                <a:solidFill>
                  <a:srgbClr val="313131"/>
                </a:solidFill>
                <a:latin typeface="Arial"/>
              </a:rPr>
              <a:t>Retirees</a:t>
            </a:r>
            <a:r>
              <a:rPr lang="en-US" dirty="0" smtClean="0">
                <a:solidFill>
                  <a:srgbClr val="313131"/>
                </a:solidFill>
                <a:latin typeface="Arial"/>
              </a:rPr>
              <a:t> </a:t>
            </a:r>
          </a:p>
          <a:p>
            <a:pPr marL="474300" lvl="3" indent="-114300">
              <a:spcBef>
                <a:spcPts val="600"/>
              </a:spcBef>
              <a:buSzPct val="100000"/>
              <a:buFont typeface="Arial"/>
              <a:buChar char="•"/>
            </a:pPr>
            <a:r>
              <a:rPr kumimoji="0" lang="en-US" b="0" i="0" u="none" strike="noStrike" kern="1200" cap="none" spc="0" normalizeH="0" baseline="0" noProof="0" dirty="0" smtClean="0">
                <a:ln>
                  <a:noFill/>
                </a:ln>
                <a:solidFill>
                  <a:srgbClr val="313131"/>
                </a:solidFill>
                <a:effectLst/>
                <a:uLnTx/>
                <a:uFillTx/>
                <a:latin typeface="Arial"/>
                <a:ea typeface="+mj-ea"/>
                <a:cs typeface="+mj-cs"/>
              </a:rPr>
              <a:t>Beneficiaries</a:t>
            </a:r>
            <a:r>
              <a:rPr kumimoji="0" lang="en-US" b="0" i="0" u="none" strike="noStrike" kern="1200" cap="none" spc="0" normalizeH="0" noProof="0" dirty="0" smtClean="0">
                <a:ln>
                  <a:noFill/>
                </a:ln>
                <a:solidFill>
                  <a:srgbClr val="313131"/>
                </a:solidFill>
                <a:effectLst/>
                <a:uLnTx/>
                <a:uFillTx/>
                <a:latin typeface="Arial"/>
                <a:ea typeface="+mj-ea"/>
                <a:cs typeface="+mj-cs"/>
              </a:rPr>
              <a:t> </a:t>
            </a:r>
          </a:p>
          <a:p>
            <a:pPr marL="474300" lvl="3" indent="-114300">
              <a:spcBef>
                <a:spcPts val="600"/>
              </a:spcBef>
              <a:buSzPct val="100000"/>
              <a:buFont typeface="Arial"/>
              <a:buChar char="•"/>
            </a:pPr>
            <a:r>
              <a:rPr lang="en-US" dirty="0">
                <a:solidFill>
                  <a:srgbClr val="313131"/>
                </a:solidFill>
                <a:latin typeface="Arial"/>
              </a:rPr>
              <a:t>Employers </a:t>
            </a:r>
          </a:p>
        </p:txBody>
      </p:sp>
      <p:sp>
        <p:nvSpPr>
          <p:cNvPr id="39" name="Trapezoid 38"/>
          <p:cNvSpPr/>
          <p:nvPr/>
        </p:nvSpPr>
        <p:spPr>
          <a:xfrm rot="16200000">
            <a:off x="2550105" y="2141396"/>
            <a:ext cx="3235783" cy="795060"/>
          </a:xfrm>
          <a:prstGeom prst="trapezoid">
            <a:avLst>
              <a:gd name="adj" fmla="val 71860"/>
            </a:avLst>
          </a:prstGeom>
          <a:solidFill>
            <a:sysClr val="window" lastClr="FFFFFF">
              <a:lumMod val="75000"/>
            </a:sysClr>
          </a:solidFill>
          <a:ln w="19050" algn="ctr">
            <a:noFill/>
            <a:miter lim="800000"/>
            <a:headEnd/>
            <a:tailEnd/>
          </a:ln>
        </p:spPr>
        <p:txBody>
          <a:bodyPr vert="eaVert" wrap="none" lIns="88900" tIns="88900" rIns="88900" bIns="88900" rtlCol="0" anchor="ctr"/>
          <a:lstStyle/>
          <a:p>
            <a:pPr marL="0" marR="0" lvl="0" indent="0" algn="ctr" defTabSz="914400" eaLnBrk="1" fontAlgn="auto" latinLnBrk="0" hangingPunct="1">
              <a:lnSpc>
                <a:spcPct val="100000"/>
              </a:lnSpc>
              <a:spcBef>
                <a:spcPts val="400"/>
              </a:spcBef>
              <a:spcAft>
                <a:spcPts val="0"/>
              </a:spcAft>
              <a:buClrTx/>
              <a:buSzTx/>
              <a:buFont typeface="Wingdings 2" pitchFamily="18" charset="2"/>
              <a:buNone/>
              <a:tabLst/>
              <a:defRPr/>
            </a:pPr>
            <a:endParaRPr kumimoji="0" lang="en-GB" sz="1200" b="0" i="0" u="none" strike="noStrike" kern="0" cap="none" spc="0" normalizeH="0" baseline="0" noProof="0" dirty="0" smtClean="0">
              <a:ln>
                <a:noFill/>
              </a:ln>
              <a:solidFill>
                <a:prstClr val="black"/>
              </a:solidFill>
              <a:effectLst/>
              <a:uLnTx/>
              <a:uFillTx/>
            </a:endParaRPr>
          </a:p>
        </p:txBody>
      </p:sp>
      <p:sp>
        <p:nvSpPr>
          <p:cNvPr id="40" name="Text Placeholder 5"/>
          <p:cNvSpPr txBox="1">
            <a:spLocks/>
          </p:cNvSpPr>
          <p:nvPr/>
        </p:nvSpPr>
        <p:spPr>
          <a:xfrm>
            <a:off x="508863" y="1447800"/>
            <a:ext cx="3257550" cy="2194627"/>
          </a:xfrm>
          <a:prstGeom prst="rect">
            <a:avLst/>
          </a:prstGeom>
          <a:solidFill>
            <a:sysClr val="window" lastClr="FFFFFF"/>
          </a:solidFill>
          <a:ln w="19050">
            <a:solidFill>
              <a:srgbClr val="002776"/>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1" indent="0" algn="l" defTabSz="957263" rtl="0" eaLnBrk="1" fontAlgn="base" latinLnBrk="0" hangingPunct="1">
              <a:lnSpc>
                <a:spcPct val="100000"/>
              </a:lnSpc>
              <a:spcBef>
                <a:spcPts val="600"/>
              </a:spcBef>
              <a:spcAft>
                <a:spcPts val="0"/>
              </a:spcAft>
              <a:buClrTx/>
              <a:buSzPct val="100000"/>
              <a:buFont typeface="Arial" charset="0"/>
              <a:buNone/>
              <a:tabLst/>
              <a:defRPr/>
            </a:pPr>
            <a:r>
              <a:rPr kumimoji="0" lang="en-US" sz="1600" b="1" i="0" u="none" strike="noStrike" kern="1200" cap="none" spc="0" normalizeH="0" baseline="0" noProof="0" dirty="0" smtClean="0">
                <a:ln>
                  <a:noFill/>
                </a:ln>
                <a:solidFill>
                  <a:srgbClr val="313131"/>
                </a:solidFill>
                <a:effectLst/>
                <a:uLnTx/>
                <a:uFillTx/>
                <a:latin typeface="Arial"/>
                <a:ea typeface="+mj-ea"/>
                <a:cs typeface="+mj-cs"/>
              </a:rPr>
              <a:t>CPRB</a:t>
            </a:r>
            <a:r>
              <a:rPr kumimoji="0" lang="en-US" sz="1600" b="1" i="0" u="none" strike="noStrike" kern="1200" cap="none" spc="0" normalizeH="0" noProof="0" dirty="0" smtClean="0">
                <a:ln>
                  <a:noFill/>
                </a:ln>
                <a:solidFill>
                  <a:srgbClr val="313131"/>
                </a:solidFill>
                <a:effectLst/>
                <a:uLnTx/>
                <a:uFillTx/>
                <a:latin typeface="Arial"/>
                <a:ea typeface="+mj-ea"/>
                <a:cs typeface="+mj-cs"/>
              </a:rPr>
              <a:t> BlueZone </a:t>
            </a:r>
            <a:endParaRPr kumimoji="0" lang="en-US" sz="1600" b="1" i="0" u="none" strike="noStrike" kern="1200" cap="none" spc="0" normalizeH="0" baseline="0" noProof="0" dirty="0" smtClean="0">
              <a:ln>
                <a:noFill/>
              </a:ln>
              <a:solidFill>
                <a:srgbClr val="313131"/>
              </a:solidFill>
              <a:effectLst/>
              <a:uLnTx/>
              <a:uFillTx/>
              <a:latin typeface="Arial"/>
              <a:ea typeface="+mj-ea"/>
              <a:cs typeface="+mj-cs"/>
            </a:endParaRPr>
          </a:p>
          <a:p>
            <a:pPr marL="180000" marR="0" lvl="1" indent="-180000" algn="l" defTabSz="957263" rtl="0" eaLnBrk="1" fontAlgn="base" latinLnBrk="0" hangingPunct="1">
              <a:lnSpc>
                <a:spcPct val="100000"/>
              </a:lnSpc>
              <a:spcBef>
                <a:spcPts val="600"/>
              </a:spcBef>
              <a:spcAft>
                <a:spcPts val="0"/>
              </a:spcAft>
              <a:buClrTx/>
              <a:buSzPct val="100000"/>
              <a:buFont typeface="Arial" charset="0"/>
              <a:buChar char="•"/>
              <a:tabLst/>
              <a:defRPr/>
            </a:pPr>
            <a:r>
              <a:rPr lang="en-US" sz="1600" dirty="0" smtClean="0">
                <a:solidFill>
                  <a:srgbClr val="313131"/>
                </a:solidFill>
                <a:latin typeface="Arial"/>
              </a:rPr>
              <a:t>Has been in use for over 4 decades </a:t>
            </a:r>
          </a:p>
          <a:p>
            <a:pPr marL="180000" marR="0" lvl="1" indent="-180000" algn="l" defTabSz="957263" rtl="0" eaLnBrk="1" fontAlgn="base" latinLnBrk="0" hangingPunct="1">
              <a:lnSpc>
                <a:spcPct val="100000"/>
              </a:lnSpc>
              <a:spcBef>
                <a:spcPts val="600"/>
              </a:spcBef>
              <a:spcAft>
                <a:spcPts val="0"/>
              </a:spcAft>
              <a:buClrTx/>
              <a:buSzPct val="100000"/>
              <a:buFont typeface="Arial" charset="0"/>
              <a:buChar char="•"/>
              <a:tabLst/>
              <a:defRPr/>
            </a:pPr>
            <a:r>
              <a:rPr kumimoji="0" lang="en-US" sz="1600" b="0" i="0" u="none" strike="noStrike" kern="1200" cap="none" spc="0" normalizeH="0" baseline="0" noProof="0" dirty="0" smtClean="0">
                <a:ln>
                  <a:noFill/>
                </a:ln>
                <a:solidFill>
                  <a:srgbClr val="313131"/>
                </a:solidFill>
                <a:effectLst/>
                <a:uLnTx/>
                <a:uFillTx/>
                <a:latin typeface="Arial"/>
                <a:ea typeface="+mj-ea"/>
                <a:cs typeface="+mj-cs"/>
              </a:rPr>
              <a:t>Difficult and costly</a:t>
            </a:r>
            <a:r>
              <a:rPr kumimoji="0" lang="en-US" sz="1600" b="0" i="0" u="none" strike="noStrike" kern="1200" cap="none" spc="0" normalizeH="0" noProof="0" dirty="0" smtClean="0">
                <a:ln>
                  <a:noFill/>
                </a:ln>
                <a:solidFill>
                  <a:srgbClr val="313131"/>
                </a:solidFill>
                <a:effectLst/>
                <a:uLnTx/>
                <a:uFillTx/>
                <a:latin typeface="Arial"/>
                <a:ea typeface="+mj-ea"/>
                <a:cs typeface="+mj-cs"/>
              </a:rPr>
              <a:t> to maintain </a:t>
            </a:r>
          </a:p>
          <a:p>
            <a:pPr marL="180000" marR="0" lvl="1" indent="-180000" algn="l" defTabSz="957263" rtl="0" eaLnBrk="1" fontAlgn="base" latinLnBrk="0" hangingPunct="1">
              <a:lnSpc>
                <a:spcPct val="100000"/>
              </a:lnSpc>
              <a:spcBef>
                <a:spcPts val="600"/>
              </a:spcBef>
              <a:spcAft>
                <a:spcPts val="0"/>
              </a:spcAft>
              <a:buClrTx/>
              <a:buSzPct val="100000"/>
              <a:buFont typeface="Arial" charset="0"/>
              <a:buChar char="•"/>
              <a:tabLst/>
              <a:defRPr/>
            </a:pPr>
            <a:r>
              <a:rPr lang="en-US" sz="1600" baseline="0" dirty="0" smtClean="0">
                <a:solidFill>
                  <a:srgbClr val="313131"/>
                </a:solidFill>
                <a:latin typeface="Arial"/>
              </a:rPr>
              <a:t>Does</a:t>
            </a:r>
            <a:r>
              <a:rPr lang="en-US" sz="1600" dirty="0" smtClean="0">
                <a:solidFill>
                  <a:srgbClr val="313131"/>
                </a:solidFill>
                <a:latin typeface="Arial"/>
              </a:rPr>
              <a:t> not provide robust web-based capability for self service to members</a:t>
            </a:r>
            <a:endParaRPr kumimoji="0" lang="en-US" sz="1600" b="0" i="0" u="none" strike="noStrike" kern="1200" cap="none" spc="0" normalizeH="0" baseline="0" noProof="0" dirty="0" smtClean="0">
              <a:ln>
                <a:noFill/>
              </a:ln>
              <a:solidFill>
                <a:srgbClr val="313131"/>
              </a:solidFill>
              <a:effectLst/>
              <a:uLnTx/>
              <a:uFillTx/>
              <a:latin typeface="Arial"/>
              <a:ea typeface="+mj-ea"/>
              <a:cs typeface="+mj-cs"/>
            </a:endParaRPr>
          </a:p>
        </p:txBody>
      </p:sp>
      <p:sp>
        <p:nvSpPr>
          <p:cNvPr id="41" name="Freeform 66"/>
          <p:cNvSpPr>
            <a:spLocks noChangeAspect="1" noEditPoints="1"/>
          </p:cNvSpPr>
          <p:nvPr/>
        </p:nvSpPr>
        <p:spPr bwMode="auto">
          <a:xfrm>
            <a:off x="3278549" y="3312099"/>
            <a:ext cx="326594" cy="308609"/>
          </a:xfrm>
          <a:custGeom>
            <a:avLst/>
            <a:gdLst>
              <a:gd name="T0" fmla="*/ 110 w 147"/>
              <a:gd name="T1" fmla="*/ 100 h 115"/>
              <a:gd name="T2" fmla="*/ 14 w 147"/>
              <a:gd name="T3" fmla="*/ 100 h 115"/>
              <a:gd name="T4" fmla="*/ 14 w 147"/>
              <a:gd name="T5" fmla="*/ 34 h 115"/>
              <a:gd name="T6" fmla="*/ 34 w 147"/>
              <a:gd name="T7" fmla="*/ 34 h 115"/>
              <a:gd name="T8" fmla="*/ 50 w 147"/>
              <a:gd name="T9" fmla="*/ 19 h 115"/>
              <a:gd name="T10" fmla="*/ 7 w 147"/>
              <a:gd name="T11" fmla="*/ 19 h 115"/>
              <a:gd name="T12" fmla="*/ 0 w 147"/>
              <a:gd name="T13" fmla="*/ 26 h 115"/>
              <a:gd name="T14" fmla="*/ 0 w 147"/>
              <a:gd name="T15" fmla="*/ 107 h 115"/>
              <a:gd name="T16" fmla="*/ 7 w 147"/>
              <a:gd name="T17" fmla="*/ 115 h 115"/>
              <a:gd name="T18" fmla="*/ 118 w 147"/>
              <a:gd name="T19" fmla="*/ 115 h 115"/>
              <a:gd name="T20" fmla="*/ 125 w 147"/>
              <a:gd name="T21" fmla="*/ 107 h 115"/>
              <a:gd name="T22" fmla="*/ 125 w 147"/>
              <a:gd name="T23" fmla="*/ 80 h 115"/>
              <a:gd name="T24" fmla="*/ 110 w 147"/>
              <a:gd name="T25" fmla="*/ 92 h 115"/>
              <a:gd name="T26" fmla="*/ 110 w 147"/>
              <a:gd name="T27" fmla="*/ 100 h 115"/>
              <a:gd name="T28" fmla="*/ 98 w 147"/>
              <a:gd name="T29" fmla="*/ 49 h 115"/>
              <a:gd name="T30" fmla="*/ 98 w 147"/>
              <a:gd name="T31" fmla="*/ 75 h 115"/>
              <a:gd name="T32" fmla="*/ 147 w 147"/>
              <a:gd name="T33" fmla="*/ 37 h 115"/>
              <a:gd name="T34" fmla="*/ 98 w 147"/>
              <a:gd name="T35" fmla="*/ 0 h 115"/>
              <a:gd name="T36" fmla="*/ 98 w 147"/>
              <a:gd name="T37" fmla="*/ 23 h 115"/>
              <a:gd name="T38" fmla="*/ 39 w 147"/>
              <a:gd name="T39" fmla="*/ 82 h 115"/>
              <a:gd name="T40" fmla="*/ 98 w 147"/>
              <a:gd name="T41" fmla="*/ 4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15">
                <a:moveTo>
                  <a:pt x="110" y="100"/>
                </a:moveTo>
                <a:cubicBezTo>
                  <a:pt x="14" y="100"/>
                  <a:pt x="14" y="100"/>
                  <a:pt x="14" y="100"/>
                </a:cubicBezTo>
                <a:cubicBezTo>
                  <a:pt x="14" y="34"/>
                  <a:pt x="14" y="34"/>
                  <a:pt x="14" y="34"/>
                </a:cubicBezTo>
                <a:cubicBezTo>
                  <a:pt x="34" y="34"/>
                  <a:pt x="34" y="34"/>
                  <a:pt x="34" y="34"/>
                </a:cubicBezTo>
                <a:cubicBezTo>
                  <a:pt x="34" y="34"/>
                  <a:pt x="39" y="27"/>
                  <a:pt x="50" y="19"/>
                </a:cubicBezTo>
                <a:cubicBezTo>
                  <a:pt x="7" y="19"/>
                  <a:pt x="7" y="19"/>
                  <a:pt x="7" y="19"/>
                </a:cubicBezTo>
                <a:cubicBezTo>
                  <a:pt x="3" y="19"/>
                  <a:pt x="0" y="22"/>
                  <a:pt x="0" y="26"/>
                </a:cubicBezTo>
                <a:cubicBezTo>
                  <a:pt x="0" y="107"/>
                  <a:pt x="0" y="107"/>
                  <a:pt x="0" y="107"/>
                </a:cubicBezTo>
                <a:cubicBezTo>
                  <a:pt x="0" y="112"/>
                  <a:pt x="3" y="115"/>
                  <a:pt x="7" y="115"/>
                </a:cubicBezTo>
                <a:cubicBezTo>
                  <a:pt x="118" y="115"/>
                  <a:pt x="118" y="115"/>
                  <a:pt x="118" y="115"/>
                </a:cubicBezTo>
                <a:cubicBezTo>
                  <a:pt x="122" y="115"/>
                  <a:pt x="125" y="112"/>
                  <a:pt x="125" y="107"/>
                </a:cubicBezTo>
                <a:cubicBezTo>
                  <a:pt x="125" y="80"/>
                  <a:pt x="125" y="80"/>
                  <a:pt x="125" y="80"/>
                </a:cubicBezTo>
                <a:cubicBezTo>
                  <a:pt x="110" y="92"/>
                  <a:pt x="110" y="92"/>
                  <a:pt x="110" y="92"/>
                </a:cubicBezTo>
                <a:lnTo>
                  <a:pt x="110" y="100"/>
                </a:lnTo>
                <a:close/>
                <a:moveTo>
                  <a:pt x="98" y="49"/>
                </a:moveTo>
                <a:cubicBezTo>
                  <a:pt x="98" y="75"/>
                  <a:pt x="98" y="75"/>
                  <a:pt x="98" y="75"/>
                </a:cubicBezTo>
                <a:cubicBezTo>
                  <a:pt x="147" y="37"/>
                  <a:pt x="147" y="37"/>
                  <a:pt x="147" y="37"/>
                </a:cubicBezTo>
                <a:cubicBezTo>
                  <a:pt x="98" y="0"/>
                  <a:pt x="98" y="0"/>
                  <a:pt x="98" y="0"/>
                </a:cubicBezTo>
                <a:cubicBezTo>
                  <a:pt x="98" y="23"/>
                  <a:pt x="98" y="23"/>
                  <a:pt x="98" y="23"/>
                </a:cubicBezTo>
                <a:cubicBezTo>
                  <a:pt x="39" y="23"/>
                  <a:pt x="39" y="82"/>
                  <a:pt x="39" y="82"/>
                </a:cubicBezTo>
                <a:cubicBezTo>
                  <a:pt x="56" y="54"/>
                  <a:pt x="66" y="49"/>
                  <a:pt x="98" y="49"/>
                </a:cubicBezTo>
                <a:close/>
              </a:path>
            </a:pathLst>
          </a:custGeom>
          <a:solidFill>
            <a:srgbClr val="002776"/>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grpSp>
        <p:nvGrpSpPr>
          <p:cNvPr id="42" name="Group 41"/>
          <p:cNvGrpSpPr/>
          <p:nvPr/>
        </p:nvGrpSpPr>
        <p:grpSpPr>
          <a:xfrm>
            <a:off x="7010400" y="3539225"/>
            <a:ext cx="517259" cy="475541"/>
            <a:chOff x="8106756" y="5974588"/>
            <a:chExt cx="645322" cy="426212"/>
          </a:xfrm>
        </p:grpSpPr>
        <p:sp>
          <p:nvSpPr>
            <p:cNvPr id="43" name="Freeform 98"/>
            <p:cNvSpPr>
              <a:spLocks noChangeAspect="1" noEditPoints="1"/>
            </p:cNvSpPr>
            <p:nvPr/>
          </p:nvSpPr>
          <p:spPr bwMode="auto">
            <a:xfrm>
              <a:off x="8106756" y="5974588"/>
              <a:ext cx="645322" cy="426212"/>
            </a:xfrm>
            <a:custGeom>
              <a:avLst/>
              <a:gdLst>
                <a:gd name="T0" fmla="*/ 0 w 148"/>
                <a:gd name="T1" fmla="*/ 15 h 104"/>
                <a:gd name="T2" fmla="*/ 0 w 148"/>
                <a:gd name="T3" fmla="*/ 89 h 104"/>
                <a:gd name="T4" fmla="*/ 15 w 148"/>
                <a:gd name="T5" fmla="*/ 104 h 104"/>
                <a:gd name="T6" fmla="*/ 133 w 148"/>
                <a:gd name="T7" fmla="*/ 104 h 104"/>
                <a:gd name="T8" fmla="*/ 148 w 148"/>
                <a:gd name="T9" fmla="*/ 89 h 104"/>
                <a:gd name="T10" fmla="*/ 148 w 148"/>
                <a:gd name="T11" fmla="*/ 15 h 104"/>
                <a:gd name="T12" fmla="*/ 133 w 148"/>
                <a:gd name="T13" fmla="*/ 0 h 104"/>
                <a:gd name="T14" fmla="*/ 15 w 148"/>
                <a:gd name="T15" fmla="*/ 0 h 104"/>
                <a:gd name="T16" fmla="*/ 0 w 148"/>
                <a:gd name="T17" fmla="*/ 15 h 104"/>
                <a:gd name="T18" fmla="*/ 133 w 148"/>
                <a:gd name="T19" fmla="*/ 15 h 104"/>
                <a:gd name="T20" fmla="*/ 133 w 148"/>
                <a:gd name="T21" fmla="*/ 89 h 104"/>
                <a:gd name="T22" fmla="*/ 15 w 148"/>
                <a:gd name="T23" fmla="*/ 89 h 104"/>
                <a:gd name="T24" fmla="*/ 15 w 148"/>
                <a:gd name="T25" fmla="*/ 15 h 104"/>
                <a:gd name="T26" fmla="*/ 133 w 148"/>
                <a:gd name="T27" fmla="*/ 1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04">
                  <a:moveTo>
                    <a:pt x="0" y="15"/>
                  </a:moveTo>
                  <a:cubicBezTo>
                    <a:pt x="0" y="89"/>
                    <a:pt x="0" y="89"/>
                    <a:pt x="0" y="89"/>
                  </a:cubicBezTo>
                  <a:cubicBezTo>
                    <a:pt x="0" y="97"/>
                    <a:pt x="7" y="104"/>
                    <a:pt x="15" y="104"/>
                  </a:cubicBezTo>
                  <a:cubicBezTo>
                    <a:pt x="133" y="104"/>
                    <a:pt x="133" y="104"/>
                    <a:pt x="133" y="104"/>
                  </a:cubicBezTo>
                  <a:cubicBezTo>
                    <a:pt x="141" y="104"/>
                    <a:pt x="148" y="97"/>
                    <a:pt x="148" y="89"/>
                  </a:cubicBezTo>
                  <a:cubicBezTo>
                    <a:pt x="148" y="15"/>
                    <a:pt x="148" y="15"/>
                    <a:pt x="148" y="15"/>
                  </a:cubicBezTo>
                  <a:cubicBezTo>
                    <a:pt x="148" y="7"/>
                    <a:pt x="141" y="0"/>
                    <a:pt x="133" y="0"/>
                  </a:cubicBezTo>
                  <a:cubicBezTo>
                    <a:pt x="15" y="0"/>
                    <a:pt x="15" y="0"/>
                    <a:pt x="15" y="0"/>
                  </a:cubicBezTo>
                  <a:cubicBezTo>
                    <a:pt x="7" y="0"/>
                    <a:pt x="0" y="7"/>
                    <a:pt x="0" y="15"/>
                  </a:cubicBezTo>
                  <a:close/>
                  <a:moveTo>
                    <a:pt x="133" y="15"/>
                  </a:moveTo>
                  <a:cubicBezTo>
                    <a:pt x="133" y="89"/>
                    <a:pt x="133" y="89"/>
                    <a:pt x="133" y="89"/>
                  </a:cubicBezTo>
                  <a:cubicBezTo>
                    <a:pt x="15" y="89"/>
                    <a:pt x="15" y="89"/>
                    <a:pt x="15" y="89"/>
                  </a:cubicBezTo>
                  <a:cubicBezTo>
                    <a:pt x="15" y="15"/>
                    <a:pt x="15" y="15"/>
                    <a:pt x="15" y="15"/>
                  </a:cubicBezTo>
                  <a:lnTo>
                    <a:pt x="133" y="15"/>
                  </a:lnTo>
                  <a:close/>
                </a:path>
              </a:pathLst>
            </a:custGeom>
            <a:solidFill>
              <a:srgbClr val="3C8A2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45" name="Freeform 46"/>
            <p:cNvSpPr>
              <a:spLocks noChangeAspect="1" noEditPoints="1"/>
            </p:cNvSpPr>
            <p:nvPr/>
          </p:nvSpPr>
          <p:spPr bwMode="auto">
            <a:xfrm>
              <a:off x="8296887" y="6066826"/>
              <a:ext cx="330691" cy="180946"/>
            </a:xfrm>
            <a:custGeom>
              <a:avLst/>
              <a:gdLst>
                <a:gd name="T0" fmla="*/ 86 w 118"/>
                <a:gd name="T1" fmla="*/ 51 h 137"/>
                <a:gd name="T2" fmla="*/ 97 w 118"/>
                <a:gd name="T3" fmla="*/ 5 h 137"/>
                <a:gd name="T4" fmla="*/ 63 w 118"/>
                <a:gd name="T5" fmla="*/ 39 h 137"/>
                <a:gd name="T6" fmla="*/ 30 w 118"/>
                <a:gd name="T7" fmla="*/ 67 h 137"/>
                <a:gd name="T8" fmla="*/ 30 w 118"/>
                <a:gd name="T9" fmla="*/ 118 h 137"/>
                <a:gd name="T10" fmla="*/ 94 w 118"/>
                <a:gd name="T11" fmla="*/ 137 h 137"/>
                <a:gd name="T12" fmla="*/ 118 w 118"/>
                <a:gd name="T13" fmla="*/ 64 h 137"/>
                <a:gd name="T14" fmla="*/ 86 w 118"/>
                <a:gd name="T15" fmla="*/ 51 h 137"/>
                <a:gd name="T16" fmla="*/ 22 w 118"/>
                <a:gd name="T17" fmla="*/ 52 h 137"/>
                <a:gd name="T18" fmla="*/ 0 w 118"/>
                <a:gd name="T19" fmla="*/ 75 h 137"/>
                <a:gd name="T20" fmla="*/ 0 w 118"/>
                <a:gd name="T21" fmla="*/ 111 h 137"/>
                <a:gd name="T22" fmla="*/ 22 w 118"/>
                <a:gd name="T23" fmla="*/ 133 h 137"/>
                <a:gd name="T24" fmla="*/ 15 w 118"/>
                <a:gd name="T25" fmla="*/ 116 h 137"/>
                <a:gd name="T26" fmla="*/ 15 w 118"/>
                <a:gd name="T27" fmla="*/ 69 h 137"/>
                <a:gd name="T28" fmla="*/ 22 w 118"/>
                <a:gd name="T29" fmla="*/ 5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37">
                  <a:moveTo>
                    <a:pt x="86" y="51"/>
                  </a:moveTo>
                  <a:cubicBezTo>
                    <a:pt x="85" y="49"/>
                    <a:pt x="112" y="24"/>
                    <a:pt x="97" y="5"/>
                  </a:cubicBezTo>
                  <a:cubicBezTo>
                    <a:pt x="93" y="0"/>
                    <a:pt x="80" y="27"/>
                    <a:pt x="63" y="39"/>
                  </a:cubicBezTo>
                  <a:cubicBezTo>
                    <a:pt x="53" y="45"/>
                    <a:pt x="30" y="60"/>
                    <a:pt x="30" y="67"/>
                  </a:cubicBezTo>
                  <a:cubicBezTo>
                    <a:pt x="30" y="118"/>
                    <a:pt x="30" y="118"/>
                    <a:pt x="30" y="118"/>
                  </a:cubicBezTo>
                  <a:cubicBezTo>
                    <a:pt x="30" y="127"/>
                    <a:pt x="66" y="137"/>
                    <a:pt x="94" y="137"/>
                  </a:cubicBezTo>
                  <a:cubicBezTo>
                    <a:pt x="104" y="137"/>
                    <a:pt x="118" y="74"/>
                    <a:pt x="118" y="64"/>
                  </a:cubicBezTo>
                  <a:cubicBezTo>
                    <a:pt x="118" y="54"/>
                    <a:pt x="87" y="54"/>
                    <a:pt x="86" y="51"/>
                  </a:cubicBezTo>
                  <a:close/>
                  <a:moveTo>
                    <a:pt x="22" y="52"/>
                  </a:moveTo>
                  <a:cubicBezTo>
                    <a:pt x="18" y="52"/>
                    <a:pt x="0" y="55"/>
                    <a:pt x="0" y="75"/>
                  </a:cubicBezTo>
                  <a:cubicBezTo>
                    <a:pt x="0" y="111"/>
                    <a:pt x="0" y="111"/>
                    <a:pt x="0" y="111"/>
                  </a:cubicBezTo>
                  <a:cubicBezTo>
                    <a:pt x="0" y="131"/>
                    <a:pt x="18" y="133"/>
                    <a:pt x="22" y="133"/>
                  </a:cubicBezTo>
                  <a:cubicBezTo>
                    <a:pt x="27" y="133"/>
                    <a:pt x="15" y="129"/>
                    <a:pt x="15" y="116"/>
                  </a:cubicBezTo>
                  <a:cubicBezTo>
                    <a:pt x="15" y="69"/>
                    <a:pt x="15" y="69"/>
                    <a:pt x="15" y="69"/>
                  </a:cubicBezTo>
                  <a:cubicBezTo>
                    <a:pt x="15" y="56"/>
                    <a:pt x="27" y="52"/>
                    <a:pt x="22" y="52"/>
                  </a:cubicBezTo>
                  <a:close/>
                </a:path>
              </a:pathLst>
            </a:custGeom>
            <a:solidFill>
              <a:srgbClr val="3C8A2E"/>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grpSp>
      <p:pic>
        <p:nvPicPr>
          <p:cNvPr id="49" name="Picture 48" descr="enhanced reporting.png"/>
          <p:cNvPicPr>
            <a:picLocks noChangeAspect="1"/>
          </p:cNvPicPr>
          <p:nvPr/>
        </p:nvPicPr>
        <p:blipFill>
          <a:blip r:embed="rId5"/>
          <a:stretch>
            <a:fillRect/>
          </a:stretch>
        </p:blipFill>
        <p:spPr>
          <a:xfrm>
            <a:off x="712336" y="5421500"/>
            <a:ext cx="597142" cy="456014"/>
          </a:xfrm>
          <a:prstGeom prst="rect">
            <a:avLst/>
          </a:prstGeom>
          <a:effectLst>
            <a:outerShdw blurRad="50800" dist="38100" dir="2700000" algn="tl" rotWithShape="0">
              <a:prstClr val="black">
                <a:alpha val="40000"/>
              </a:prstClr>
            </a:outerShdw>
          </a:effectLst>
        </p:spPr>
      </p:pic>
      <p:sp>
        <p:nvSpPr>
          <p:cNvPr id="51" name="Text Box 8"/>
          <p:cNvSpPr txBox="1">
            <a:spLocks noChangeArrowheads="1"/>
          </p:cNvSpPr>
          <p:nvPr/>
        </p:nvSpPr>
        <p:spPr bwMode="auto">
          <a:xfrm flipH="1">
            <a:off x="1037859" y="5701360"/>
            <a:ext cx="1641475" cy="554037"/>
          </a:xfrm>
          <a:prstGeom prst="rect">
            <a:avLst/>
          </a:prstGeom>
          <a:noFill/>
          <a:ln w="6350">
            <a:noFill/>
            <a:miter lim="800000"/>
            <a:headEnd/>
            <a:tailEnd/>
          </a:ln>
        </p:spPr>
        <p:txBody>
          <a:bodyPr lIns="0" tIns="0" rIns="0" bIns="0" anchor="ctr">
            <a:spAutoFit/>
          </a:bodyPr>
          <a:lstStyle/>
          <a:p>
            <a:pPr algn="ctr" eaLnBrk="0" hangingPunct="0">
              <a:defRPr/>
            </a:pPr>
            <a:r>
              <a:rPr lang="en-US" sz="1200" b="1" kern="0" dirty="0">
                <a:solidFill>
                  <a:schemeClr val="bg2"/>
                </a:solidFill>
              </a:rPr>
              <a:t>Alignment with WVCPRB programs and policies</a:t>
            </a:r>
            <a:endParaRPr lang="de-DE" sz="1200" b="1" kern="0" dirty="0">
              <a:solidFill>
                <a:schemeClr val="bg2"/>
              </a:solidFill>
            </a:endParaRPr>
          </a:p>
        </p:txBody>
      </p:sp>
      <p:sp>
        <p:nvSpPr>
          <p:cNvPr id="53" name="Text Box 10"/>
          <p:cNvSpPr txBox="1">
            <a:spLocks noChangeArrowheads="1"/>
          </p:cNvSpPr>
          <p:nvPr/>
        </p:nvSpPr>
        <p:spPr bwMode="auto">
          <a:xfrm flipH="1">
            <a:off x="1956395" y="5191077"/>
            <a:ext cx="1641475" cy="369332"/>
          </a:xfrm>
          <a:prstGeom prst="rect">
            <a:avLst/>
          </a:prstGeom>
          <a:noFill/>
          <a:ln w="6350">
            <a:noFill/>
            <a:miter lim="800000"/>
            <a:headEnd/>
            <a:tailEnd/>
          </a:ln>
        </p:spPr>
        <p:txBody>
          <a:bodyPr wrap="square" lIns="0" tIns="0" rIns="0" bIns="0" anchor="ctr">
            <a:spAutoFit/>
          </a:bodyPr>
          <a:lstStyle/>
          <a:p>
            <a:pPr algn="ctr" eaLnBrk="0" hangingPunct="0">
              <a:defRPr/>
            </a:pPr>
            <a:r>
              <a:rPr lang="de-DE" sz="1200" b="1" kern="0" dirty="0">
                <a:solidFill>
                  <a:schemeClr val="bg2"/>
                </a:solidFill>
              </a:rPr>
              <a:t>Improved efficiency and accuracy </a:t>
            </a:r>
          </a:p>
        </p:txBody>
      </p:sp>
      <p:sp>
        <p:nvSpPr>
          <p:cNvPr id="55" name="Text Box 12"/>
          <p:cNvSpPr txBox="1">
            <a:spLocks noChangeArrowheads="1"/>
          </p:cNvSpPr>
          <p:nvPr/>
        </p:nvSpPr>
        <p:spPr bwMode="auto">
          <a:xfrm flipH="1">
            <a:off x="6048608" y="5779692"/>
            <a:ext cx="1827212" cy="554037"/>
          </a:xfrm>
          <a:prstGeom prst="rect">
            <a:avLst/>
          </a:prstGeom>
          <a:noFill/>
          <a:ln w="6350">
            <a:noFill/>
            <a:miter lim="800000"/>
            <a:headEnd/>
            <a:tailEnd/>
          </a:ln>
        </p:spPr>
        <p:txBody>
          <a:bodyPr lIns="0" tIns="0" rIns="0" bIns="0" anchor="ctr">
            <a:spAutoFit/>
          </a:bodyPr>
          <a:lstStyle/>
          <a:p>
            <a:pPr algn="ctr" eaLnBrk="0" hangingPunct="0">
              <a:defRPr/>
            </a:pPr>
            <a:r>
              <a:rPr lang="de-DE" sz="1200" b="1" kern="0" dirty="0">
                <a:solidFill>
                  <a:schemeClr val="bg2"/>
                </a:solidFill>
              </a:rPr>
              <a:t>Innovation</a:t>
            </a:r>
            <a:br>
              <a:rPr lang="de-DE" sz="1200" b="1" kern="0" dirty="0">
                <a:solidFill>
                  <a:schemeClr val="bg2"/>
                </a:solidFill>
              </a:rPr>
            </a:br>
            <a:r>
              <a:rPr lang="de-DE" sz="1200" b="1" kern="0" dirty="0">
                <a:solidFill>
                  <a:schemeClr val="bg2"/>
                </a:solidFill>
              </a:rPr>
              <a:t>with technology  sustainable by WVCPRB</a:t>
            </a:r>
          </a:p>
        </p:txBody>
      </p:sp>
      <p:pic>
        <p:nvPicPr>
          <p:cNvPr id="58" name="Picture 57" descr="Process Plan_2.png"/>
          <p:cNvPicPr>
            <a:picLocks noChangeAspect="1"/>
          </p:cNvPicPr>
          <p:nvPr/>
        </p:nvPicPr>
        <p:blipFill>
          <a:blip r:embed="rId6"/>
          <a:stretch>
            <a:fillRect/>
          </a:stretch>
        </p:blipFill>
        <p:spPr>
          <a:xfrm>
            <a:off x="6391414" y="4519389"/>
            <a:ext cx="521583" cy="521582"/>
          </a:xfrm>
          <a:prstGeom prst="rect">
            <a:avLst/>
          </a:prstGeom>
          <a:effectLst>
            <a:outerShdw blurRad="50800" dist="38100" dir="2700000" algn="tl" rotWithShape="0">
              <a:prstClr val="black">
                <a:alpha val="40000"/>
              </a:prstClr>
            </a:outerShdw>
          </a:effectLst>
        </p:spPr>
      </p:pic>
      <p:pic>
        <p:nvPicPr>
          <p:cNvPr id="59" name="Picture 58" descr="Woman viewing form on computer_1.png"/>
          <p:cNvPicPr>
            <a:picLocks noChangeAspect="1"/>
          </p:cNvPicPr>
          <p:nvPr/>
        </p:nvPicPr>
        <p:blipFill>
          <a:blip r:embed="rId7"/>
          <a:stretch>
            <a:fillRect/>
          </a:stretch>
        </p:blipFill>
        <p:spPr>
          <a:xfrm>
            <a:off x="1835920" y="4667623"/>
            <a:ext cx="492197" cy="521208"/>
          </a:xfrm>
          <a:prstGeom prst="rect">
            <a:avLst/>
          </a:prstGeom>
          <a:effectLst>
            <a:outerShdw blurRad="50800" dist="38100" dir="2700000" algn="tl" rotWithShape="0">
              <a:prstClr val="black">
                <a:alpha val="40000"/>
              </a:prstClr>
            </a:outerShdw>
          </a:effectLst>
        </p:spPr>
      </p:pic>
      <p:pic>
        <p:nvPicPr>
          <p:cNvPr id="60" name="Picture 59" descr="Data file_1.png"/>
          <p:cNvPicPr>
            <a:picLocks noChangeAspect="1"/>
          </p:cNvPicPr>
          <p:nvPr/>
        </p:nvPicPr>
        <p:blipFill>
          <a:blip r:embed="rId8" cstate="print"/>
          <a:srcRect l="9678" t="7743" r="8602" b="7084"/>
          <a:stretch>
            <a:fillRect/>
          </a:stretch>
        </p:blipFill>
        <p:spPr>
          <a:xfrm>
            <a:off x="7649220" y="5421500"/>
            <a:ext cx="521208" cy="528066"/>
          </a:xfrm>
          <a:prstGeom prst="ellipse">
            <a:avLst/>
          </a:prstGeom>
          <a:ln w="28575">
            <a:solidFill>
              <a:schemeClr val="accent3"/>
            </a:solidFill>
          </a:ln>
          <a:effectLst>
            <a:outerShdw blurRad="50800" dist="38100" dir="2700000" algn="tl" rotWithShape="0">
              <a:prstClr val="black">
                <a:alpha val="40000"/>
              </a:prstClr>
            </a:outerShdw>
          </a:effectLst>
        </p:spPr>
      </p:pic>
      <p:sp>
        <p:nvSpPr>
          <p:cNvPr id="68" name="Rounded Rectangular Callout 67"/>
          <p:cNvSpPr/>
          <p:nvPr/>
        </p:nvSpPr>
        <p:spPr>
          <a:xfrm>
            <a:off x="3518160" y="5218441"/>
            <a:ext cx="1716089" cy="655089"/>
          </a:xfrm>
          <a:prstGeom prst="wedgeRoundRectCallout">
            <a:avLst>
              <a:gd name="adj1" fmla="val 4138"/>
              <a:gd name="adj2" fmla="val 85181"/>
              <a:gd name="adj3" fmla="val 16667"/>
            </a:avLst>
          </a:prstGeom>
          <a:solidFill>
            <a:srgbClr val="3C8A30">
              <a:alpha val="7490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Autofit/>
          </a:bodyPr>
          <a:lstStyle/>
          <a:p>
            <a:pPr algn="ctr"/>
            <a:endParaRPr lang="en-US" sz="1400" dirty="0">
              <a:solidFill>
                <a:srgbClr val="313131"/>
              </a:solidFill>
            </a:endParaRPr>
          </a:p>
        </p:txBody>
      </p:sp>
      <p:sp>
        <p:nvSpPr>
          <p:cNvPr id="57" name="Text Box 16"/>
          <p:cNvSpPr txBox="1">
            <a:spLocks noChangeArrowheads="1"/>
          </p:cNvSpPr>
          <p:nvPr/>
        </p:nvSpPr>
        <p:spPr bwMode="auto">
          <a:xfrm>
            <a:off x="3603004" y="5380453"/>
            <a:ext cx="1643063" cy="369887"/>
          </a:xfrm>
          <a:prstGeom prst="rect">
            <a:avLst/>
          </a:prstGeom>
          <a:noFill/>
          <a:ln w="6350">
            <a:noFill/>
            <a:miter lim="800000"/>
            <a:headEnd/>
            <a:tailEnd/>
          </a:ln>
        </p:spPr>
        <p:txBody>
          <a:bodyPr lIns="0" tIns="0" rIns="0" bIns="0" anchor="ctr">
            <a:spAutoFit/>
          </a:bodyPr>
          <a:lstStyle/>
          <a:p>
            <a:pPr algn="ctr">
              <a:defRPr/>
            </a:pPr>
            <a:r>
              <a:rPr lang="en-US" sz="1200" b="1" kern="0" dirty="0">
                <a:solidFill>
                  <a:schemeClr val="bg2"/>
                </a:solidFill>
              </a:rPr>
              <a:t>The best service </a:t>
            </a:r>
            <a:r>
              <a:rPr lang="en-US" sz="1200" b="1" kern="0" dirty="0" smtClean="0">
                <a:solidFill>
                  <a:schemeClr val="bg2"/>
                </a:solidFill>
              </a:rPr>
              <a:t>for </a:t>
            </a:r>
            <a:r>
              <a:rPr lang="en-US" sz="1200" b="1" kern="0" dirty="0">
                <a:solidFill>
                  <a:schemeClr val="bg2"/>
                </a:solidFill>
              </a:rPr>
              <a:t>members</a:t>
            </a:r>
          </a:p>
        </p:txBody>
      </p:sp>
      <p:pic>
        <p:nvPicPr>
          <p:cNvPr id="61" name="Picture 60" descr="Team circle_2.png"/>
          <p:cNvPicPr>
            <a:picLocks noChangeAspect="1"/>
          </p:cNvPicPr>
          <p:nvPr/>
        </p:nvPicPr>
        <p:blipFill>
          <a:blip r:embed="rId9"/>
          <a:stretch>
            <a:fillRect/>
          </a:stretch>
        </p:blipFill>
        <p:spPr>
          <a:xfrm>
            <a:off x="4112566" y="4858159"/>
            <a:ext cx="522335" cy="521208"/>
          </a:xfrm>
          <a:prstGeom prst="rect">
            <a:avLst/>
          </a:prstGeom>
          <a:effectLst>
            <a:outerShdw blurRad="50800" dist="38100" dir="2700000" algn="tl" rotWithShape="0">
              <a:prstClr val="black">
                <a:alpha val="40000"/>
              </a:prstClr>
            </a:outerShdw>
          </a:effectLst>
        </p:spPr>
      </p:pic>
      <p:sp>
        <p:nvSpPr>
          <p:cNvPr id="56" name="Text Box 14"/>
          <p:cNvSpPr txBox="1">
            <a:spLocks noChangeArrowheads="1"/>
          </p:cNvSpPr>
          <p:nvPr/>
        </p:nvSpPr>
        <p:spPr bwMode="auto">
          <a:xfrm>
            <a:off x="5030667" y="4896560"/>
            <a:ext cx="1641475" cy="554037"/>
          </a:xfrm>
          <a:prstGeom prst="rect">
            <a:avLst/>
          </a:prstGeom>
          <a:noFill/>
          <a:ln w="6350">
            <a:noFill/>
            <a:miter lim="800000"/>
            <a:headEnd/>
            <a:tailEnd/>
          </a:ln>
        </p:spPr>
        <p:txBody>
          <a:bodyPr lIns="0" tIns="0" rIns="0" bIns="0" anchor="ctr">
            <a:spAutoFit/>
          </a:bodyPr>
          <a:lstStyle/>
          <a:p>
            <a:pPr algn="ctr" eaLnBrk="0" hangingPunct="0">
              <a:defRPr/>
            </a:pPr>
            <a:r>
              <a:rPr lang="en-US" sz="1200" b="1" kern="0" dirty="0">
                <a:solidFill>
                  <a:schemeClr val="bg2"/>
                </a:solidFill>
              </a:rPr>
              <a:t>Accessibility and member-oriented design</a:t>
            </a:r>
            <a:endParaRPr lang="de-DE" sz="1200" b="1" kern="0" dirty="0">
              <a:solidFill>
                <a:schemeClr val="bg2"/>
              </a:solidFill>
            </a:endParaRPr>
          </a:p>
        </p:txBody>
      </p:sp>
      <p:sp>
        <p:nvSpPr>
          <p:cNvPr id="70" name="TextBox 69"/>
          <p:cNvSpPr txBox="1"/>
          <p:nvPr/>
        </p:nvSpPr>
        <p:spPr bwMode="auto">
          <a:xfrm>
            <a:off x="400050" y="961501"/>
            <a:ext cx="1551213" cy="365165"/>
          </a:xfrm>
          <a:prstGeom prst="rect">
            <a:avLst/>
          </a:prstGeom>
        </p:spPr>
        <p:txBody>
          <a:bodyPr wrap="square" rtlCol="0">
            <a:spAutoFit/>
          </a:bodyPr>
          <a:lstStyle/>
          <a:p>
            <a:pPr marL="1588" algn="l" rtl="0" fontAlgn="base">
              <a:lnSpc>
                <a:spcPct val="106000"/>
              </a:lnSpc>
              <a:spcBef>
                <a:spcPct val="40000"/>
              </a:spcBef>
              <a:spcAft>
                <a:spcPct val="0"/>
              </a:spcAft>
              <a:buClr>
                <a:srgbClr val="000000"/>
              </a:buClr>
            </a:pPr>
            <a:r>
              <a:rPr lang="en-US" sz="1800" b="1" dirty="0" smtClean="0">
                <a:solidFill>
                  <a:srgbClr val="000000"/>
                </a:solidFill>
                <a:latin typeface="Arial" charset="0"/>
                <a:ea typeface="+mn-ea"/>
                <a:cs typeface="Arial" charset="0"/>
              </a:rPr>
              <a:t>Background</a:t>
            </a:r>
            <a:endParaRPr lang="en-US" sz="1800" b="1" dirty="0">
              <a:solidFill>
                <a:srgbClr val="000000"/>
              </a:solidFill>
              <a:latin typeface="Arial" charset="0"/>
              <a:ea typeface="+mn-ea"/>
              <a:cs typeface="Arial" charset="0"/>
            </a:endParaRPr>
          </a:p>
        </p:txBody>
      </p:sp>
      <p:sp>
        <p:nvSpPr>
          <p:cNvPr id="71" name="TextBox 70"/>
          <p:cNvSpPr txBox="1"/>
          <p:nvPr/>
        </p:nvSpPr>
        <p:spPr bwMode="auto">
          <a:xfrm>
            <a:off x="475368" y="4344089"/>
            <a:ext cx="1551213" cy="365165"/>
          </a:xfrm>
          <a:prstGeom prst="rect">
            <a:avLst/>
          </a:prstGeom>
        </p:spPr>
        <p:txBody>
          <a:bodyPr wrap="square" rtlCol="0">
            <a:spAutoFit/>
          </a:bodyPr>
          <a:lstStyle/>
          <a:p>
            <a:pPr marL="1588" algn="l" rtl="0" fontAlgn="base">
              <a:lnSpc>
                <a:spcPct val="106000"/>
              </a:lnSpc>
              <a:spcBef>
                <a:spcPct val="40000"/>
              </a:spcBef>
              <a:spcAft>
                <a:spcPct val="0"/>
              </a:spcAft>
              <a:buClr>
                <a:srgbClr val="000000"/>
              </a:buClr>
            </a:pPr>
            <a:r>
              <a:rPr lang="en-US" sz="1800" b="1" dirty="0" smtClean="0">
                <a:solidFill>
                  <a:srgbClr val="000000"/>
                </a:solidFill>
                <a:latin typeface="Arial" charset="0"/>
                <a:ea typeface="+mn-ea"/>
                <a:cs typeface="Arial" charset="0"/>
              </a:rPr>
              <a:t>Benefits </a:t>
            </a:r>
            <a:endParaRPr lang="en-US" sz="1800" b="1" dirty="0">
              <a:solidFill>
                <a:srgbClr val="000000"/>
              </a:solidFill>
              <a:latin typeface="Arial" charset="0"/>
              <a:ea typeface="+mn-ea"/>
              <a:cs typeface="Arial" charset="0"/>
            </a:endParaRPr>
          </a:p>
        </p:txBody>
      </p:sp>
    </p:spTree>
    <p:extLst>
      <p:ext uri="{BB962C8B-B14F-4D97-AF65-F5344CB8AC3E}">
        <p14:creationId xmlns:p14="http://schemas.microsoft.com/office/powerpoint/2010/main" val="1203083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a:t>Let’s view the certification options in ESS </a:t>
            </a:r>
          </a:p>
        </p:txBody>
      </p:sp>
      <p:sp>
        <p:nvSpPr>
          <p:cNvPr id="3" name="Title 2"/>
          <p:cNvSpPr>
            <a:spLocks noGrp="1"/>
          </p:cNvSpPr>
          <p:nvPr>
            <p:ph type="title"/>
          </p:nvPr>
        </p:nvSpPr>
        <p:spPr/>
        <p:txBody>
          <a:bodyPr/>
          <a:lstStyle/>
          <a:p>
            <a:r>
              <a:rPr lang="en-US" dirty="0" smtClean="0"/>
              <a:t>Demonstration – Employer Certifications</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495800" y="1821780"/>
            <a:ext cx="3724282" cy="3048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Retirement &amp; Refunds Certifications </a:t>
            </a:r>
            <a:endParaRPr kumimoji="0" lang="en-US" sz="1600" b="1" i="0" u="none" strike="noStrike" cap="none" normalizeH="0" baseline="0" dirty="0" smtClean="0">
              <a:ln>
                <a:noFill/>
              </a:ln>
              <a:solidFill>
                <a:srgbClr val="000066"/>
              </a:solidFill>
              <a:effectLst/>
              <a:latin typeface="Arial" charset="0"/>
            </a:endParaRPr>
          </a:p>
        </p:txBody>
      </p:sp>
      <p:sp>
        <p:nvSpPr>
          <p:cNvPr id="20" name="Pentagon 19"/>
          <p:cNvSpPr/>
          <p:nvPr/>
        </p:nvSpPr>
        <p:spPr bwMode="auto">
          <a:xfrm>
            <a:off x="342900" y="31242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Certify a Retirement </a:t>
            </a:r>
            <a:endParaRPr lang="en-US" sz="1600" dirty="0">
              <a:solidFill>
                <a:schemeClr val="bg1"/>
              </a:solidFill>
              <a:latin typeface="Arial" charset="0"/>
            </a:endParaRPr>
          </a:p>
        </p:txBody>
      </p:sp>
      <p:sp>
        <p:nvSpPr>
          <p:cNvPr id="21" name="Pentagon 20"/>
          <p:cNvSpPr/>
          <p:nvPr/>
        </p:nvSpPr>
        <p:spPr bwMode="auto">
          <a:xfrm>
            <a:off x="342900" y="38100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a:solidFill>
                  <a:schemeClr val="bg1"/>
                </a:solidFill>
                <a:latin typeface="Arial" charset="0"/>
              </a:rPr>
              <a:t>Certify a </a:t>
            </a:r>
            <a:r>
              <a:rPr lang="en-US" sz="1600" dirty="0" smtClean="0">
                <a:solidFill>
                  <a:schemeClr val="bg1"/>
                </a:solidFill>
                <a:latin typeface="Arial" charset="0"/>
              </a:rPr>
              <a:t>Refund</a:t>
            </a:r>
            <a:endParaRPr lang="en-US" sz="1600" dirty="0">
              <a:solidFill>
                <a:schemeClr val="bg1"/>
              </a:solidFill>
              <a:latin typeface="Arial" charset="0"/>
            </a:endParaRPr>
          </a:p>
        </p:txBody>
      </p:sp>
      <p:pic>
        <p:nvPicPr>
          <p:cNvPr id="6" name="Picture 5">
            <a:hlinkClick r:id="rId4" action="ppaction://hlinkfile"/>
          </p:cNvPr>
          <p:cNvPicPr>
            <a:picLocks noChangeAspect="1"/>
          </p:cNvPicPr>
          <p:nvPr/>
        </p:nvPicPr>
        <p:blipFill>
          <a:blip r:embed="rId5"/>
          <a:stretch>
            <a:fillRect/>
          </a:stretch>
        </p:blipFill>
        <p:spPr>
          <a:xfrm>
            <a:off x="4314819" y="2218509"/>
            <a:ext cx="4116589" cy="3933390"/>
          </a:xfrm>
          <a:prstGeom prst="rect">
            <a:avLst/>
          </a:prstGeom>
        </p:spPr>
      </p:pic>
    </p:spTree>
    <p:custDataLst>
      <p:tags r:id="rId1"/>
    </p:custDataLst>
    <p:extLst>
      <p:ext uri="{BB962C8B-B14F-4D97-AF65-F5344CB8AC3E}">
        <p14:creationId xmlns:p14="http://schemas.microsoft.com/office/powerpoint/2010/main" val="2231306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5" name="Retirement and Refund Certification">
            <a:hlinkClick r:id="" action="ppaction://media"/>
          </p:cNvPr>
          <p:cNvPicPr>
            <a:picLocks noChangeAspect="1"/>
          </p:cNvPicPr>
          <p:nvPr>
            <a:videoFile r:link="rId1"/>
            <p:extLst>
              <p:ext uri="{DAA4B4D4-6D71-4841-9C94-3DE7FCFB9230}">
                <p14:media xmlns:p14="http://schemas.microsoft.com/office/powerpoint/2010/main" r:embed="rId2">
                  <p14:trim st="225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7180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7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7" name="Group 1"/>
          <p:cNvGrpSpPr>
            <a:grpSpLocks/>
          </p:cNvGrpSpPr>
          <p:nvPr/>
        </p:nvGrpSpPr>
        <p:grpSpPr bwMode="auto">
          <a:xfrm>
            <a:off x="403693" y="1628775"/>
            <a:ext cx="8310002" cy="3982771"/>
            <a:chOff x="385954" y="903143"/>
            <a:chExt cx="8372104" cy="4012857"/>
          </a:xfrm>
        </p:grpSpPr>
        <p:sp>
          <p:nvSpPr>
            <p:cNvPr id="3" name="TextBox 2"/>
            <p:cNvSpPr txBox="1"/>
            <p:nvPr/>
          </p:nvSpPr>
          <p:spPr bwMode="auto">
            <a:xfrm>
              <a:off x="719314" y="1128576"/>
              <a:ext cx="7705384" cy="1446264"/>
            </a:xfrm>
            <a:prstGeom prst="rect">
              <a:avLst/>
            </a:prstGeom>
            <a:solidFill>
              <a:schemeClr val="tx1">
                <a:lumMod val="75000"/>
              </a:schemeClr>
            </a:solidFill>
          </p:spPr>
          <p:txBody>
            <a:bodyPr>
              <a:spAutoFit/>
            </a:bodyPr>
            <a:lstStyle/>
            <a:p>
              <a:pPr marL="1588" algn="ctr">
                <a:spcBef>
                  <a:spcPts val="300"/>
                </a:spcBef>
                <a:buClr>
                  <a:srgbClr val="000000"/>
                </a:buClr>
                <a:defRPr/>
              </a:pPr>
              <a:r>
                <a:rPr lang="en-US" sz="8800" b="1" dirty="0">
                  <a:solidFill>
                    <a:srgbClr val="FFC000"/>
                  </a:solidFill>
                  <a:latin typeface="AngsanaUPC" panose="02020603050405020304" pitchFamily="18" charset="-34"/>
                  <a:cs typeface="AngsanaUPC" panose="02020603050405020304" pitchFamily="18" charset="-34"/>
                </a:rPr>
                <a:t>West Virginia</a:t>
              </a:r>
            </a:p>
          </p:txBody>
        </p:sp>
        <p:sp>
          <p:nvSpPr>
            <p:cNvPr id="33799" name="Rectangle 3"/>
            <p:cNvSpPr>
              <a:spLocks noChangeArrowheads="1"/>
            </p:cNvSpPr>
            <p:nvPr/>
          </p:nvSpPr>
          <p:spPr bwMode="auto">
            <a:xfrm>
              <a:off x="719138" y="2622550"/>
              <a:ext cx="7705725" cy="144463"/>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p>
              <a:pPr marL="231775" indent="-231775">
                <a:lnSpc>
                  <a:spcPct val="106000"/>
                </a:lnSpc>
                <a:buFont typeface="Wingdings 2" pitchFamily="18" charset="2"/>
                <a:buNone/>
              </a:pPr>
              <a:endParaRPr lang="en-US" dirty="0">
                <a:solidFill>
                  <a:srgbClr val="002776"/>
                </a:solidFill>
              </a:endParaRPr>
            </a:p>
          </p:txBody>
        </p:sp>
        <p:sp>
          <p:nvSpPr>
            <p:cNvPr id="33800" name="Rectangle 4"/>
            <p:cNvSpPr>
              <a:spLocks noChangeArrowheads="1"/>
            </p:cNvSpPr>
            <p:nvPr/>
          </p:nvSpPr>
          <p:spPr bwMode="auto">
            <a:xfrm>
              <a:off x="2590797" y="3900488"/>
              <a:ext cx="3903670" cy="71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588" algn="ctr">
                <a:spcBef>
                  <a:spcPts val="300"/>
                </a:spcBef>
                <a:buClr>
                  <a:srgbClr val="000000"/>
                </a:buClr>
              </a:pPr>
              <a:r>
                <a:rPr lang="en-US" sz="4000" b="1" dirty="0">
                  <a:solidFill>
                    <a:srgbClr val="002060"/>
                  </a:solidFill>
                  <a:latin typeface="AngsanaUPC" pitchFamily="18" charset="-34"/>
                  <a:cs typeface="AngsanaUPC" pitchFamily="18" charset="-34"/>
                </a:rPr>
                <a:t>Wild, Wonderful</a:t>
              </a:r>
            </a:p>
          </p:txBody>
        </p:sp>
        <p:sp>
          <p:nvSpPr>
            <p:cNvPr id="33801" name="Rectangle 9"/>
            <p:cNvSpPr>
              <a:spLocks noChangeArrowheads="1"/>
            </p:cNvSpPr>
            <p:nvPr/>
          </p:nvSpPr>
          <p:spPr bwMode="auto">
            <a:xfrm>
              <a:off x="719138" y="4392613"/>
              <a:ext cx="1882775" cy="73025"/>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p>
              <a:pPr marL="231775" indent="-231775">
                <a:lnSpc>
                  <a:spcPct val="106000"/>
                </a:lnSpc>
                <a:buFont typeface="Wingdings 2" pitchFamily="18" charset="2"/>
                <a:buNone/>
              </a:pPr>
              <a:endParaRPr lang="en-US" dirty="0">
                <a:solidFill>
                  <a:srgbClr val="002776"/>
                </a:solidFill>
              </a:endParaRPr>
            </a:p>
          </p:txBody>
        </p:sp>
        <p:sp>
          <p:nvSpPr>
            <p:cNvPr id="11" name="Rectangle 10"/>
            <p:cNvSpPr/>
            <p:nvPr/>
          </p:nvSpPr>
          <p:spPr bwMode="auto">
            <a:xfrm>
              <a:off x="719314" y="4311628"/>
              <a:ext cx="1882692" cy="44452"/>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12" name="Rectangle 11"/>
            <p:cNvSpPr/>
            <p:nvPr/>
          </p:nvSpPr>
          <p:spPr bwMode="auto">
            <a:xfrm>
              <a:off x="728839" y="4498960"/>
              <a:ext cx="1882692" cy="46040"/>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33804" name="Rectangle 12"/>
            <p:cNvSpPr>
              <a:spLocks noChangeArrowheads="1"/>
            </p:cNvSpPr>
            <p:nvPr/>
          </p:nvSpPr>
          <p:spPr bwMode="auto">
            <a:xfrm>
              <a:off x="6473825" y="4416425"/>
              <a:ext cx="1882775" cy="71438"/>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p>
              <a:pPr marL="231775" indent="-231775">
                <a:lnSpc>
                  <a:spcPct val="106000"/>
                </a:lnSpc>
                <a:buFont typeface="Wingdings 2" pitchFamily="18" charset="2"/>
                <a:buNone/>
              </a:pPr>
              <a:endParaRPr lang="en-US" dirty="0">
                <a:solidFill>
                  <a:srgbClr val="002776"/>
                </a:solidFill>
              </a:endParaRPr>
            </a:p>
          </p:txBody>
        </p:sp>
        <p:sp>
          <p:nvSpPr>
            <p:cNvPr id="14" name="Rectangle 13"/>
            <p:cNvSpPr/>
            <p:nvPr/>
          </p:nvSpPr>
          <p:spPr bwMode="auto">
            <a:xfrm>
              <a:off x="6473746" y="4333854"/>
              <a:ext cx="1882692" cy="46040"/>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15" name="Rectangle 14"/>
            <p:cNvSpPr/>
            <p:nvPr/>
          </p:nvSpPr>
          <p:spPr bwMode="auto">
            <a:xfrm>
              <a:off x="6483271" y="4521186"/>
              <a:ext cx="1882692" cy="46040"/>
            </a:xfrm>
            <a:prstGeom prst="rect">
              <a:avLst/>
            </a:prstGeom>
            <a:solidFill>
              <a:schemeClr val="tx1">
                <a:lumMod val="75000"/>
              </a:schemeClr>
            </a:solidFill>
            <a:ln w="9525" cap="flat" cmpd="sng" algn="ctr">
              <a:noFill/>
              <a:prstDash val="solid"/>
              <a:round/>
              <a:headEnd type="none" w="med" len="med"/>
              <a:tailEnd type="none" w="med" len="med"/>
            </a:ln>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sp>
          <p:nvSpPr>
            <p:cNvPr id="33807" name="Rectangle 15"/>
            <p:cNvSpPr>
              <a:spLocks noChangeArrowheads="1"/>
            </p:cNvSpPr>
            <p:nvPr/>
          </p:nvSpPr>
          <p:spPr bwMode="auto">
            <a:xfrm>
              <a:off x="1412875" y="2698750"/>
              <a:ext cx="63182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1588" algn="ctr">
                <a:spcBef>
                  <a:spcPts val="300"/>
                </a:spcBef>
                <a:buClr>
                  <a:srgbClr val="000000"/>
                </a:buClr>
              </a:pPr>
              <a:r>
                <a:rPr lang="en-US" sz="9600" b="1" dirty="0">
                  <a:solidFill>
                    <a:srgbClr val="002060"/>
                  </a:solidFill>
                  <a:cs typeface="AngsanaUPC" pitchFamily="18" charset="-34"/>
                </a:rPr>
                <a:t>COMPASS</a:t>
              </a:r>
            </a:p>
          </p:txBody>
        </p:sp>
        <p:sp>
          <p:nvSpPr>
            <p:cNvPr id="6" name="Rounded Rectangle 5"/>
            <p:cNvSpPr/>
            <p:nvPr/>
          </p:nvSpPr>
          <p:spPr bwMode="auto">
            <a:xfrm>
              <a:off x="385954" y="903143"/>
              <a:ext cx="8372104" cy="4012857"/>
            </a:xfrm>
            <a:prstGeom prst="roundRect">
              <a:avLst/>
            </a:prstGeom>
            <a:noFill/>
            <a:ln w="76200" cap="flat" cmpd="sng" algn="ctr">
              <a:solidFill>
                <a:srgbClr val="000000"/>
              </a:solidFill>
              <a:prstDash val="solid"/>
              <a:round/>
              <a:headEnd type="none" w="med" len="med"/>
              <a:tailEnd type="none" w="med" len="med"/>
            </a:ln>
            <a:effectLst>
              <a:innerShdw blurRad="63500" dist="50800" dir="2700000">
                <a:prstClr val="black">
                  <a:alpha val="50000"/>
                </a:prstClr>
              </a:innerShdw>
            </a:effectLst>
          </p:spPr>
          <p:txBody>
            <a:bodyPr lIns="0" tIns="0" rIns="0" bIns="0"/>
            <a:lstStyle/>
            <a:p>
              <a:pPr marL="231775" indent="-231775">
                <a:lnSpc>
                  <a:spcPct val="106000"/>
                </a:lnSpc>
                <a:buFont typeface="Wingdings 2" pitchFamily="18" charset="2"/>
                <a:buNone/>
                <a:defRPr/>
              </a:pPr>
              <a:endParaRPr lang="en-US" dirty="0">
                <a:solidFill>
                  <a:srgbClr val="002776"/>
                </a:solidFill>
                <a:latin typeface="Arial" charset="0"/>
              </a:endParaRPr>
            </a:p>
          </p:txBody>
        </p:sp>
        <p:pic>
          <p:nvPicPr>
            <p:cNvPr id="33811"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4588" y="3001963"/>
              <a:ext cx="969962"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10653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w="9525">
            <a:noFill/>
            <a:miter lim="800000"/>
            <a:headEnd/>
            <a:tailEnd/>
          </a:ln>
        </p:spPr>
        <p:txBody>
          <a:bodyPr vert="horz" wrap="square" lIns="0" tIns="0" rIns="0" bIns="0" numCol="1" anchor="b" anchorCtr="0" compatLnSpc="1">
            <a:prstTxWarp prst="textNoShape">
              <a:avLst/>
            </a:prstTxWarp>
          </a:bodyPr>
          <a:lstStyle/>
          <a:p>
            <a:r>
              <a:rPr lang="en-US" dirty="0" smtClean="0"/>
              <a:t>COMPASS and ESS Connection</a:t>
            </a:r>
            <a:endParaRPr lang="en-US" dirty="0"/>
          </a:p>
        </p:txBody>
      </p:sp>
      <p:sp>
        <p:nvSpPr>
          <p:cNvPr id="38" name="Text Placeholder 5"/>
          <p:cNvSpPr txBox="1">
            <a:spLocks/>
          </p:cNvSpPr>
          <p:nvPr/>
        </p:nvSpPr>
        <p:spPr>
          <a:xfrm>
            <a:off x="381000" y="1709499"/>
            <a:ext cx="3136247" cy="3167301"/>
          </a:xfrm>
          <a:prstGeom prst="rect">
            <a:avLst/>
          </a:prstGeom>
          <a:solidFill>
            <a:sysClr val="window" lastClr="FFFFFF"/>
          </a:solidFill>
          <a:ln w="19050">
            <a:solidFill>
              <a:srgbClr val="3C8A2E"/>
            </a:solidFill>
          </a:ln>
        </p:spPr>
        <p:txBody>
          <a:bodyPr wrap="square" lIns="88900" tIns="88900" rIns="88900" bIns="88900"/>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0" marR="0" lvl="0" indent="0" algn="l" defTabSz="957263" rtl="0" eaLnBrk="1" fontAlgn="base" latinLnBrk="0" hangingPunct="1">
              <a:lnSpc>
                <a:spcPct val="100000"/>
              </a:lnSpc>
              <a:spcBef>
                <a:spcPts val="1200"/>
              </a:spcBef>
              <a:spcAft>
                <a:spcPts val="0"/>
              </a:spcAft>
              <a:buClrTx/>
              <a:buSzTx/>
              <a:buFont typeface="Arial" charset="0"/>
              <a:buNone/>
              <a:tabLst/>
              <a:defRPr/>
            </a:pPr>
            <a:r>
              <a:rPr kumimoji="0" lang="en-US" sz="1600" b="1" i="0" u="none" strike="noStrike" kern="1200" cap="none" spc="0" normalizeH="0" baseline="0" noProof="0" dirty="0" smtClean="0">
                <a:ln>
                  <a:noFill/>
                </a:ln>
                <a:solidFill>
                  <a:srgbClr val="313131"/>
                </a:solidFill>
                <a:effectLst/>
                <a:uLnTx/>
                <a:uFillTx/>
                <a:latin typeface="Arial"/>
                <a:ea typeface="+mn-ea"/>
                <a:cs typeface="+mn-cs"/>
              </a:rPr>
              <a:t>COMPASS:</a:t>
            </a:r>
            <a:r>
              <a:rPr kumimoji="0" lang="en-US" sz="1600" b="1" i="0" u="none" strike="noStrike" kern="1200" cap="none" spc="0" normalizeH="0" noProof="0" dirty="0" smtClean="0">
                <a:ln>
                  <a:noFill/>
                </a:ln>
                <a:solidFill>
                  <a:srgbClr val="313131"/>
                </a:solidFill>
                <a:effectLst/>
                <a:uLnTx/>
                <a:uFillTx/>
                <a:latin typeface="Arial"/>
                <a:ea typeface="+mn-ea"/>
                <a:cs typeface="+mn-cs"/>
              </a:rPr>
              <a:t> </a:t>
            </a:r>
            <a:endParaRPr kumimoji="0" lang="en-US" sz="1600" b="1" i="0" u="none" strike="noStrike" kern="1200" cap="none" spc="0" normalizeH="0" baseline="0" noProof="0" dirty="0" smtClean="0">
              <a:ln>
                <a:noFill/>
              </a:ln>
              <a:solidFill>
                <a:srgbClr val="313131"/>
              </a:solidFill>
              <a:effectLst/>
              <a:uLnTx/>
              <a:uFillTx/>
              <a:latin typeface="Arial"/>
              <a:ea typeface="+mn-ea"/>
              <a:cs typeface="+mn-cs"/>
            </a:endParaRPr>
          </a:p>
          <a:p>
            <a:pPr marL="114300" marR="0" lvl="1" indent="-114300" algn="l" defTabSz="957263" rtl="0" eaLnBrk="1" fontAlgn="base" latinLnBrk="0" hangingPunct="1">
              <a:lnSpc>
                <a:spcPct val="100000"/>
              </a:lnSpc>
              <a:spcBef>
                <a:spcPts val="600"/>
              </a:spcBef>
              <a:spcAft>
                <a:spcPts val="0"/>
              </a:spcAft>
              <a:buClrTx/>
              <a:buSzPct val="100000"/>
              <a:buFont typeface="Arial"/>
              <a:buChar char="•"/>
              <a:tabLst/>
              <a:defRPr/>
            </a:pPr>
            <a:r>
              <a:rPr lang="en-US" sz="1600" noProof="0" dirty="0" smtClean="0">
                <a:solidFill>
                  <a:schemeClr val="bg1">
                    <a:lumMod val="65000"/>
                  </a:schemeClr>
                </a:solidFill>
                <a:latin typeface="Arial"/>
              </a:rPr>
              <a:t>Provides fully integrated solution capable of supporting the WVCPRB vision:</a:t>
            </a:r>
          </a:p>
          <a:p>
            <a:pPr marL="294300" lvl="2" indent="-114300">
              <a:spcBef>
                <a:spcPts val="600"/>
              </a:spcBef>
              <a:buSzPct val="100000"/>
              <a:buFont typeface="Arial"/>
              <a:buChar char="•"/>
            </a:pPr>
            <a:r>
              <a:rPr kumimoji="0" lang="en-US" b="0" i="0" u="none" strike="noStrike" kern="1200" cap="none" spc="0" normalizeH="0" baseline="0" dirty="0" smtClean="0">
                <a:ln>
                  <a:noFill/>
                </a:ln>
                <a:solidFill>
                  <a:schemeClr val="bg1">
                    <a:lumMod val="65000"/>
                  </a:schemeClr>
                </a:solidFill>
                <a:effectLst/>
                <a:uLnTx/>
                <a:uFillTx/>
                <a:latin typeface="Arial"/>
                <a:ea typeface="+mj-ea"/>
                <a:cs typeface="+mj-cs"/>
              </a:rPr>
              <a:t>New</a:t>
            </a:r>
            <a:r>
              <a:rPr kumimoji="0" lang="en-US" b="0" i="0" u="none" strike="noStrike" kern="1200" cap="none" spc="0" normalizeH="0" dirty="0" smtClean="0">
                <a:ln>
                  <a:noFill/>
                </a:ln>
                <a:solidFill>
                  <a:schemeClr val="bg1">
                    <a:lumMod val="65000"/>
                  </a:schemeClr>
                </a:solidFill>
                <a:effectLst/>
                <a:uLnTx/>
                <a:uFillTx/>
                <a:latin typeface="Arial"/>
                <a:ea typeface="+mj-ea"/>
                <a:cs typeface="+mj-cs"/>
              </a:rPr>
              <a:t> pension system rich in browser based &amp; web-enabled self service functionality, providing ease of use for: </a:t>
            </a:r>
          </a:p>
          <a:p>
            <a:pPr marL="474300" lvl="3" indent="-114300">
              <a:spcBef>
                <a:spcPts val="600"/>
              </a:spcBef>
              <a:buSzPct val="100000"/>
              <a:buFont typeface="Arial"/>
              <a:buChar char="•"/>
            </a:pPr>
            <a:r>
              <a:rPr lang="en-US" baseline="0" noProof="0" dirty="0" smtClean="0">
                <a:solidFill>
                  <a:schemeClr val="bg1">
                    <a:lumMod val="65000"/>
                  </a:schemeClr>
                </a:solidFill>
                <a:latin typeface="Arial"/>
              </a:rPr>
              <a:t>WVCPRB</a:t>
            </a:r>
            <a:r>
              <a:rPr lang="en-US" dirty="0">
                <a:solidFill>
                  <a:schemeClr val="bg1">
                    <a:lumMod val="65000"/>
                  </a:schemeClr>
                </a:solidFill>
                <a:latin typeface="Arial"/>
              </a:rPr>
              <a:t> </a:t>
            </a:r>
            <a:r>
              <a:rPr lang="en-US" dirty="0" smtClean="0">
                <a:solidFill>
                  <a:schemeClr val="bg1">
                    <a:lumMod val="65000"/>
                  </a:schemeClr>
                </a:solidFill>
                <a:latin typeface="Arial"/>
              </a:rPr>
              <a:t>staff</a:t>
            </a:r>
          </a:p>
          <a:p>
            <a:pPr marL="474300" lvl="3" indent="-114300">
              <a:spcBef>
                <a:spcPts val="600"/>
              </a:spcBef>
              <a:buSzPct val="100000"/>
              <a:buFont typeface="Arial"/>
              <a:buChar char="•"/>
            </a:pPr>
            <a:r>
              <a:rPr kumimoji="0" lang="en-US" b="0" i="0" u="none" strike="noStrike" kern="1200" cap="none" spc="0" normalizeH="0" baseline="0" noProof="0" dirty="0" smtClean="0">
                <a:ln>
                  <a:noFill/>
                </a:ln>
                <a:solidFill>
                  <a:schemeClr val="bg1">
                    <a:lumMod val="65000"/>
                  </a:schemeClr>
                </a:solidFill>
                <a:effectLst/>
                <a:uLnTx/>
                <a:uFillTx/>
                <a:latin typeface="Arial"/>
                <a:ea typeface="+mj-ea"/>
                <a:cs typeface="+mj-cs"/>
              </a:rPr>
              <a:t>Members</a:t>
            </a:r>
            <a:r>
              <a:rPr kumimoji="0" lang="en-US" b="0" i="0" u="none" strike="noStrike" kern="1200" cap="none" spc="0" normalizeH="0" noProof="0" dirty="0" smtClean="0">
                <a:ln>
                  <a:noFill/>
                </a:ln>
                <a:solidFill>
                  <a:schemeClr val="bg1">
                    <a:lumMod val="65000"/>
                  </a:schemeClr>
                </a:solidFill>
                <a:effectLst/>
                <a:uLnTx/>
                <a:uFillTx/>
                <a:latin typeface="Arial"/>
                <a:ea typeface="+mj-ea"/>
                <a:cs typeface="+mj-cs"/>
              </a:rPr>
              <a:t> </a:t>
            </a:r>
          </a:p>
          <a:p>
            <a:pPr marL="474300" lvl="3" indent="-114300">
              <a:spcBef>
                <a:spcPts val="600"/>
              </a:spcBef>
              <a:buSzPct val="100000"/>
              <a:buFont typeface="Arial"/>
              <a:buChar char="•"/>
            </a:pPr>
            <a:r>
              <a:rPr lang="en-US" baseline="0" dirty="0" smtClean="0">
                <a:solidFill>
                  <a:schemeClr val="bg1">
                    <a:lumMod val="65000"/>
                  </a:schemeClr>
                </a:solidFill>
                <a:latin typeface="Arial"/>
              </a:rPr>
              <a:t>Retirees</a:t>
            </a:r>
            <a:r>
              <a:rPr lang="en-US" dirty="0" smtClean="0">
                <a:solidFill>
                  <a:schemeClr val="bg1">
                    <a:lumMod val="65000"/>
                  </a:schemeClr>
                </a:solidFill>
                <a:latin typeface="Arial"/>
              </a:rPr>
              <a:t> </a:t>
            </a:r>
          </a:p>
          <a:p>
            <a:pPr marL="474300" lvl="3" indent="-114300">
              <a:spcBef>
                <a:spcPts val="600"/>
              </a:spcBef>
              <a:buSzPct val="100000"/>
              <a:buFont typeface="Arial"/>
              <a:buChar char="•"/>
            </a:pPr>
            <a:r>
              <a:rPr kumimoji="0" lang="en-US" b="0" i="0" u="none" strike="noStrike" kern="1200" cap="none" spc="0" normalizeH="0" baseline="0" noProof="0" dirty="0" smtClean="0">
                <a:ln>
                  <a:noFill/>
                </a:ln>
                <a:solidFill>
                  <a:schemeClr val="bg1">
                    <a:lumMod val="65000"/>
                  </a:schemeClr>
                </a:solidFill>
                <a:effectLst/>
                <a:uLnTx/>
                <a:uFillTx/>
                <a:latin typeface="Arial"/>
                <a:ea typeface="+mj-ea"/>
                <a:cs typeface="+mj-cs"/>
              </a:rPr>
              <a:t>Beneficiaries</a:t>
            </a:r>
            <a:r>
              <a:rPr kumimoji="0" lang="en-US" b="0" i="0" u="none" strike="noStrike" kern="1200" cap="none" spc="0" normalizeH="0" noProof="0" dirty="0" smtClean="0">
                <a:ln>
                  <a:noFill/>
                </a:ln>
                <a:solidFill>
                  <a:srgbClr val="313131"/>
                </a:solidFill>
                <a:effectLst/>
                <a:uLnTx/>
                <a:uFillTx/>
                <a:latin typeface="Arial"/>
                <a:ea typeface="+mj-ea"/>
                <a:cs typeface="+mj-cs"/>
              </a:rPr>
              <a:t> </a:t>
            </a:r>
          </a:p>
          <a:p>
            <a:pPr marL="474300" lvl="3" indent="-114300">
              <a:spcBef>
                <a:spcPts val="600"/>
              </a:spcBef>
              <a:buSzPct val="100000"/>
              <a:buFont typeface="Arial"/>
              <a:buChar char="•"/>
            </a:pPr>
            <a:r>
              <a:rPr lang="en-US" b="1" baseline="0" dirty="0" smtClean="0">
                <a:solidFill>
                  <a:schemeClr val="accent1"/>
                </a:solidFill>
                <a:latin typeface="Arial"/>
              </a:rPr>
              <a:t>Employers</a:t>
            </a:r>
            <a:r>
              <a:rPr lang="en-US" b="1" dirty="0" smtClean="0">
                <a:solidFill>
                  <a:schemeClr val="accent1"/>
                </a:solidFill>
                <a:latin typeface="Arial"/>
              </a:rPr>
              <a:t> </a:t>
            </a:r>
            <a:endParaRPr kumimoji="0" lang="en-US" b="1" i="0" u="none" strike="noStrike" kern="1200" cap="none" spc="0" normalizeH="0" baseline="0" noProof="0" dirty="0" smtClean="0">
              <a:ln>
                <a:noFill/>
              </a:ln>
              <a:solidFill>
                <a:schemeClr val="accent1"/>
              </a:solidFill>
              <a:effectLst/>
              <a:uLnTx/>
              <a:uFillTx/>
              <a:latin typeface="Arial"/>
            </a:endParaRPr>
          </a:p>
        </p:txBody>
      </p:sp>
      <p:grpSp>
        <p:nvGrpSpPr>
          <p:cNvPr id="42" name="Group 41"/>
          <p:cNvGrpSpPr/>
          <p:nvPr/>
        </p:nvGrpSpPr>
        <p:grpSpPr>
          <a:xfrm>
            <a:off x="2835541" y="4325059"/>
            <a:ext cx="517259" cy="475541"/>
            <a:chOff x="8106756" y="5974588"/>
            <a:chExt cx="645322" cy="426212"/>
          </a:xfrm>
        </p:grpSpPr>
        <p:sp>
          <p:nvSpPr>
            <p:cNvPr id="43" name="Freeform 98"/>
            <p:cNvSpPr>
              <a:spLocks noChangeAspect="1" noEditPoints="1"/>
            </p:cNvSpPr>
            <p:nvPr/>
          </p:nvSpPr>
          <p:spPr bwMode="auto">
            <a:xfrm>
              <a:off x="8106756" y="5974588"/>
              <a:ext cx="645322" cy="426212"/>
            </a:xfrm>
            <a:custGeom>
              <a:avLst/>
              <a:gdLst>
                <a:gd name="T0" fmla="*/ 0 w 148"/>
                <a:gd name="T1" fmla="*/ 15 h 104"/>
                <a:gd name="T2" fmla="*/ 0 w 148"/>
                <a:gd name="T3" fmla="*/ 89 h 104"/>
                <a:gd name="T4" fmla="*/ 15 w 148"/>
                <a:gd name="T5" fmla="*/ 104 h 104"/>
                <a:gd name="T6" fmla="*/ 133 w 148"/>
                <a:gd name="T7" fmla="*/ 104 h 104"/>
                <a:gd name="T8" fmla="*/ 148 w 148"/>
                <a:gd name="T9" fmla="*/ 89 h 104"/>
                <a:gd name="T10" fmla="*/ 148 w 148"/>
                <a:gd name="T11" fmla="*/ 15 h 104"/>
                <a:gd name="T12" fmla="*/ 133 w 148"/>
                <a:gd name="T13" fmla="*/ 0 h 104"/>
                <a:gd name="T14" fmla="*/ 15 w 148"/>
                <a:gd name="T15" fmla="*/ 0 h 104"/>
                <a:gd name="T16" fmla="*/ 0 w 148"/>
                <a:gd name="T17" fmla="*/ 15 h 104"/>
                <a:gd name="T18" fmla="*/ 133 w 148"/>
                <a:gd name="T19" fmla="*/ 15 h 104"/>
                <a:gd name="T20" fmla="*/ 133 w 148"/>
                <a:gd name="T21" fmla="*/ 89 h 104"/>
                <a:gd name="T22" fmla="*/ 15 w 148"/>
                <a:gd name="T23" fmla="*/ 89 h 104"/>
                <a:gd name="T24" fmla="*/ 15 w 148"/>
                <a:gd name="T25" fmla="*/ 15 h 104"/>
                <a:gd name="T26" fmla="*/ 133 w 148"/>
                <a:gd name="T27" fmla="*/ 1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04">
                  <a:moveTo>
                    <a:pt x="0" y="15"/>
                  </a:moveTo>
                  <a:cubicBezTo>
                    <a:pt x="0" y="89"/>
                    <a:pt x="0" y="89"/>
                    <a:pt x="0" y="89"/>
                  </a:cubicBezTo>
                  <a:cubicBezTo>
                    <a:pt x="0" y="97"/>
                    <a:pt x="7" y="104"/>
                    <a:pt x="15" y="104"/>
                  </a:cubicBezTo>
                  <a:cubicBezTo>
                    <a:pt x="133" y="104"/>
                    <a:pt x="133" y="104"/>
                    <a:pt x="133" y="104"/>
                  </a:cubicBezTo>
                  <a:cubicBezTo>
                    <a:pt x="141" y="104"/>
                    <a:pt x="148" y="97"/>
                    <a:pt x="148" y="89"/>
                  </a:cubicBezTo>
                  <a:cubicBezTo>
                    <a:pt x="148" y="15"/>
                    <a:pt x="148" y="15"/>
                    <a:pt x="148" y="15"/>
                  </a:cubicBezTo>
                  <a:cubicBezTo>
                    <a:pt x="148" y="7"/>
                    <a:pt x="141" y="0"/>
                    <a:pt x="133" y="0"/>
                  </a:cubicBezTo>
                  <a:cubicBezTo>
                    <a:pt x="15" y="0"/>
                    <a:pt x="15" y="0"/>
                    <a:pt x="15" y="0"/>
                  </a:cubicBezTo>
                  <a:cubicBezTo>
                    <a:pt x="7" y="0"/>
                    <a:pt x="0" y="7"/>
                    <a:pt x="0" y="15"/>
                  </a:cubicBezTo>
                  <a:close/>
                  <a:moveTo>
                    <a:pt x="133" y="15"/>
                  </a:moveTo>
                  <a:cubicBezTo>
                    <a:pt x="133" y="89"/>
                    <a:pt x="133" y="89"/>
                    <a:pt x="133" y="89"/>
                  </a:cubicBezTo>
                  <a:cubicBezTo>
                    <a:pt x="15" y="89"/>
                    <a:pt x="15" y="89"/>
                    <a:pt x="15" y="89"/>
                  </a:cubicBezTo>
                  <a:cubicBezTo>
                    <a:pt x="15" y="15"/>
                    <a:pt x="15" y="15"/>
                    <a:pt x="15" y="15"/>
                  </a:cubicBezTo>
                  <a:lnTo>
                    <a:pt x="133" y="15"/>
                  </a:lnTo>
                  <a:close/>
                </a:path>
              </a:pathLst>
            </a:custGeom>
            <a:solidFill>
              <a:srgbClr val="3C8A2E"/>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45" name="Freeform 46"/>
            <p:cNvSpPr>
              <a:spLocks noChangeAspect="1" noEditPoints="1"/>
            </p:cNvSpPr>
            <p:nvPr/>
          </p:nvSpPr>
          <p:spPr bwMode="auto">
            <a:xfrm>
              <a:off x="8296887" y="6066826"/>
              <a:ext cx="330691" cy="180946"/>
            </a:xfrm>
            <a:custGeom>
              <a:avLst/>
              <a:gdLst>
                <a:gd name="T0" fmla="*/ 86 w 118"/>
                <a:gd name="T1" fmla="*/ 51 h 137"/>
                <a:gd name="T2" fmla="*/ 97 w 118"/>
                <a:gd name="T3" fmla="*/ 5 h 137"/>
                <a:gd name="T4" fmla="*/ 63 w 118"/>
                <a:gd name="T5" fmla="*/ 39 h 137"/>
                <a:gd name="T6" fmla="*/ 30 w 118"/>
                <a:gd name="T7" fmla="*/ 67 h 137"/>
                <a:gd name="T8" fmla="*/ 30 w 118"/>
                <a:gd name="T9" fmla="*/ 118 h 137"/>
                <a:gd name="T10" fmla="*/ 94 w 118"/>
                <a:gd name="T11" fmla="*/ 137 h 137"/>
                <a:gd name="T12" fmla="*/ 118 w 118"/>
                <a:gd name="T13" fmla="*/ 64 h 137"/>
                <a:gd name="T14" fmla="*/ 86 w 118"/>
                <a:gd name="T15" fmla="*/ 51 h 137"/>
                <a:gd name="T16" fmla="*/ 22 w 118"/>
                <a:gd name="T17" fmla="*/ 52 h 137"/>
                <a:gd name="T18" fmla="*/ 0 w 118"/>
                <a:gd name="T19" fmla="*/ 75 h 137"/>
                <a:gd name="T20" fmla="*/ 0 w 118"/>
                <a:gd name="T21" fmla="*/ 111 h 137"/>
                <a:gd name="T22" fmla="*/ 22 w 118"/>
                <a:gd name="T23" fmla="*/ 133 h 137"/>
                <a:gd name="T24" fmla="*/ 15 w 118"/>
                <a:gd name="T25" fmla="*/ 116 h 137"/>
                <a:gd name="T26" fmla="*/ 15 w 118"/>
                <a:gd name="T27" fmla="*/ 69 h 137"/>
                <a:gd name="T28" fmla="*/ 22 w 118"/>
                <a:gd name="T29" fmla="*/ 5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37">
                  <a:moveTo>
                    <a:pt x="86" y="51"/>
                  </a:moveTo>
                  <a:cubicBezTo>
                    <a:pt x="85" y="49"/>
                    <a:pt x="112" y="24"/>
                    <a:pt x="97" y="5"/>
                  </a:cubicBezTo>
                  <a:cubicBezTo>
                    <a:pt x="93" y="0"/>
                    <a:pt x="80" y="27"/>
                    <a:pt x="63" y="39"/>
                  </a:cubicBezTo>
                  <a:cubicBezTo>
                    <a:pt x="53" y="45"/>
                    <a:pt x="30" y="60"/>
                    <a:pt x="30" y="67"/>
                  </a:cubicBezTo>
                  <a:cubicBezTo>
                    <a:pt x="30" y="118"/>
                    <a:pt x="30" y="118"/>
                    <a:pt x="30" y="118"/>
                  </a:cubicBezTo>
                  <a:cubicBezTo>
                    <a:pt x="30" y="127"/>
                    <a:pt x="66" y="137"/>
                    <a:pt x="94" y="137"/>
                  </a:cubicBezTo>
                  <a:cubicBezTo>
                    <a:pt x="104" y="137"/>
                    <a:pt x="118" y="74"/>
                    <a:pt x="118" y="64"/>
                  </a:cubicBezTo>
                  <a:cubicBezTo>
                    <a:pt x="118" y="54"/>
                    <a:pt x="87" y="54"/>
                    <a:pt x="86" y="51"/>
                  </a:cubicBezTo>
                  <a:close/>
                  <a:moveTo>
                    <a:pt x="22" y="52"/>
                  </a:moveTo>
                  <a:cubicBezTo>
                    <a:pt x="18" y="52"/>
                    <a:pt x="0" y="55"/>
                    <a:pt x="0" y="75"/>
                  </a:cubicBezTo>
                  <a:cubicBezTo>
                    <a:pt x="0" y="111"/>
                    <a:pt x="0" y="111"/>
                    <a:pt x="0" y="111"/>
                  </a:cubicBezTo>
                  <a:cubicBezTo>
                    <a:pt x="0" y="131"/>
                    <a:pt x="18" y="133"/>
                    <a:pt x="22" y="133"/>
                  </a:cubicBezTo>
                  <a:cubicBezTo>
                    <a:pt x="27" y="133"/>
                    <a:pt x="15" y="129"/>
                    <a:pt x="15" y="116"/>
                  </a:cubicBezTo>
                  <a:cubicBezTo>
                    <a:pt x="15" y="69"/>
                    <a:pt x="15" y="69"/>
                    <a:pt x="15" y="69"/>
                  </a:cubicBezTo>
                  <a:cubicBezTo>
                    <a:pt x="15" y="56"/>
                    <a:pt x="27" y="52"/>
                    <a:pt x="22" y="52"/>
                  </a:cubicBezTo>
                  <a:close/>
                </a:path>
              </a:pathLst>
            </a:custGeom>
            <a:solidFill>
              <a:srgbClr val="3C8A2E"/>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grpSp>
      <p:sp>
        <p:nvSpPr>
          <p:cNvPr id="2" name="Flowchart: Manual Operation 1"/>
          <p:cNvSpPr/>
          <p:nvPr/>
        </p:nvSpPr>
        <p:spPr bwMode="auto">
          <a:xfrm rot="5400000">
            <a:off x="2750038" y="3488836"/>
            <a:ext cx="2719998" cy="1228726"/>
          </a:xfrm>
          <a:prstGeom prst="flowChartManualOperation">
            <a:avLst/>
          </a:prstGeom>
          <a:solidFill>
            <a:schemeClr val="tx2"/>
          </a:solidFill>
          <a:ln w="9525"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9" name="TextBox 8"/>
          <p:cNvSpPr txBox="1"/>
          <p:nvPr/>
        </p:nvSpPr>
        <p:spPr bwMode="auto">
          <a:xfrm>
            <a:off x="4724400" y="2795189"/>
            <a:ext cx="4114800" cy="2615011"/>
          </a:xfrm>
          <a:prstGeom prst="rect">
            <a:avLst/>
          </a:prstGeom>
          <a:ln w="19050">
            <a:solidFill>
              <a:srgbClr val="3C8A2E"/>
            </a:solidFill>
          </a:ln>
        </p:spPr>
        <p:txBody>
          <a:bodyPr wrap="square" rtlCol="0">
            <a:spAutoFit/>
          </a:bodyPr>
          <a:lstStyle/>
          <a:p>
            <a:pPr marL="1588" algn="l" rtl="0" fontAlgn="base">
              <a:lnSpc>
                <a:spcPct val="106000"/>
              </a:lnSpc>
              <a:spcBef>
                <a:spcPct val="40000"/>
              </a:spcBef>
              <a:spcAft>
                <a:spcPct val="0"/>
              </a:spcAft>
              <a:buClr>
                <a:srgbClr val="000000"/>
              </a:buClr>
            </a:pPr>
            <a:r>
              <a:rPr lang="en-US" sz="1600" b="1" dirty="0" smtClean="0">
                <a:solidFill>
                  <a:srgbClr val="000000"/>
                </a:solidFill>
                <a:latin typeface="Arial" charset="0"/>
                <a:cs typeface="Arial" charset="0"/>
              </a:rPr>
              <a:t>Employer Self Service (ESS):</a:t>
            </a:r>
            <a:endParaRPr lang="en-US" sz="1400" b="1" dirty="0" smtClean="0">
              <a:solidFill>
                <a:srgbClr val="000000"/>
              </a:solidFill>
              <a:latin typeface="Arial" charset="0"/>
              <a:cs typeface="Arial" charset="0"/>
            </a:endParaRPr>
          </a:p>
          <a:p>
            <a:pPr marL="227013" indent="-225425" algn="l" rtl="0" fontAlgn="base">
              <a:lnSpc>
                <a:spcPct val="106000"/>
              </a:lnSpc>
              <a:spcBef>
                <a:spcPct val="40000"/>
              </a:spcBef>
              <a:spcAft>
                <a:spcPct val="0"/>
              </a:spcAft>
              <a:buClr>
                <a:srgbClr val="000000"/>
              </a:buClr>
              <a:buFont typeface="Wingdings 2" pitchFamily="18" charset="2"/>
              <a:buChar char="¡"/>
            </a:pPr>
            <a:r>
              <a:rPr lang="en-US" sz="1400" dirty="0" smtClean="0">
                <a:solidFill>
                  <a:srgbClr val="000000"/>
                </a:solidFill>
                <a:latin typeface="Arial" charset="0"/>
                <a:cs typeface="Arial" charset="0"/>
              </a:rPr>
              <a:t>A web-enabled self service interface between employers and COMPASS</a:t>
            </a:r>
          </a:p>
          <a:p>
            <a:pPr marL="227013" indent="-225425" algn="l" rtl="0" fontAlgn="base">
              <a:lnSpc>
                <a:spcPct val="106000"/>
              </a:lnSpc>
              <a:spcBef>
                <a:spcPct val="40000"/>
              </a:spcBef>
              <a:spcAft>
                <a:spcPct val="0"/>
              </a:spcAft>
              <a:buClr>
                <a:srgbClr val="000000"/>
              </a:buClr>
              <a:buFont typeface="Wingdings 2" pitchFamily="18" charset="2"/>
              <a:buChar char="¡"/>
            </a:pPr>
            <a:r>
              <a:rPr lang="en-US" sz="1400" dirty="0" smtClean="0">
                <a:solidFill>
                  <a:srgbClr val="000000"/>
                </a:solidFill>
                <a:latin typeface="Arial" charset="0"/>
                <a:cs typeface="Arial" charset="0"/>
              </a:rPr>
              <a:t>Allows employers to perform several administrative and reporting tasks independently</a:t>
            </a:r>
          </a:p>
          <a:p>
            <a:pPr marL="227013" indent="-225425" algn="l" rtl="0" fontAlgn="base">
              <a:lnSpc>
                <a:spcPct val="106000"/>
              </a:lnSpc>
              <a:spcBef>
                <a:spcPct val="40000"/>
              </a:spcBef>
              <a:spcAft>
                <a:spcPct val="0"/>
              </a:spcAft>
              <a:buClr>
                <a:srgbClr val="000000"/>
              </a:buClr>
              <a:buFont typeface="Wingdings 2" pitchFamily="18" charset="2"/>
              <a:buChar char="¡"/>
            </a:pPr>
            <a:r>
              <a:rPr lang="en-US" sz="1400" dirty="0" smtClean="0">
                <a:solidFill>
                  <a:srgbClr val="000000"/>
                </a:solidFill>
                <a:latin typeface="Arial" charset="0"/>
                <a:cs typeface="Arial" charset="0"/>
              </a:rPr>
              <a:t>Offers speed, efficiency, and confidentiality in operations</a:t>
            </a:r>
          </a:p>
          <a:p>
            <a:pPr marL="227013" indent="-225425" algn="l" rtl="0" fontAlgn="base">
              <a:lnSpc>
                <a:spcPct val="106000"/>
              </a:lnSpc>
              <a:spcBef>
                <a:spcPct val="40000"/>
              </a:spcBef>
              <a:spcAft>
                <a:spcPct val="0"/>
              </a:spcAft>
              <a:buClr>
                <a:srgbClr val="000000"/>
              </a:buClr>
              <a:buFont typeface="Wingdings 2" pitchFamily="18" charset="2"/>
              <a:buChar char="¡"/>
            </a:pPr>
            <a:endParaRPr lang="en-US" sz="1800" dirty="0">
              <a:solidFill>
                <a:srgbClr val="000000"/>
              </a:solidFill>
              <a:latin typeface="Arial" charset="0"/>
              <a:ea typeface="+mn-ea"/>
              <a:cs typeface="Arial" charset="0"/>
            </a:endParaRPr>
          </a:p>
        </p:txBody>
      </p:sp>
    </p:spTree>
    <p:extLst>
      <p:ext uri="{BB962C8B-B14F-4D97-AF65-F5344CB8AC3E}">
        <p14:creationId xmlns:p14="http://schemas.microsoft.com/office/powerpoint/2010/main" val="2397545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Employer Self Service (ESS) Access </a:t>
            </a:r>
            <a:endParaRPr lang="en-US" dirty="0"/>
          </a:p>
        </p:txBody>
      </p:sp>
      <p:sp>
        <p:nvSpPr>
          <p:cNvPr id="26" name="Rectangle 25"/>
          <p:cNvSpPr/>
          <p:nvPr/>
        </p:nvSpPr>
        <p:spPr bwMode="auto">
          <a:xfrm>
            <a:off x="382343" y="1143000"/>
            <a:ext cx="7246094" cy="4610606"/>
          </a:xfrm>
          <a:prstGeom prst="rect">
            <a:avLst/>
          </a:prstGeom>
          <a:solidFill>
            <a:srgbClr val="EEEFF4"/>
          </a:solidFill>
          <a:ln w="9525" cap="flat" cmpd="sng" algn="ctr">
            <a:solidFill>
              <a:sysClr val="window" lastClr="FFFFFF"/>
            </a:solidFill>
            <a:prstDash val="solid"/>
            <a:round/>
            <a:headEnd type="none" w="med" len="med"/>
            <a:tailEnd type="none" w="med" len="med"/>
          </a:ln>
          <a:effectLst/>
        </p:spPr>
        <p:txBody>
          <a:bodyPr vert="horz" wrap="square" lIns="274320" tIns="0" rIns="274320" bIns="0" numCol="1" rtlCol="0" anchor="ctr" anchorCtr="0" compatLnSpc="1">
            <a:prstTxWarp prst="textNoShape">
              <a:avLst/>
            </a:prstTxWarp>
          </a:bodyPr>
          <a:lstStyle/>
          <a:p>
            <a:pPr marL="231775" lvl="0" indent="-231775" algn="ctr" fontAlgn="base">
              <a:lnSpc>
                <a:spcPct val="106000"/>
              </a:lnSpc>
              <a:spcBef>
                <a:spcPct val="0"/>
              </a:spcBef>
              <a:spcAft>
                <a:spcPct val="0"/>
              </a:spcAft>
              <a:defRPr/>
            </a:pPr>
            <a:r>
              <a:rPr lang="en-US" sz="2000" dirty="0"/>
              <a:t>In order to</a:t>
            </a:r>
            <a:r>
              <a:rPr lang="en-US" sz="2000" b="1" dirty="0"/>
              <a:t> Access CPRB’s Employer </a:t>
            </a:r>
            <a:r>
              <a:rPr lang="en-US" sz="2000" b="1" dirty="0" smtClean="0"/>
              <a:t>Self Service </a:t>
            </a:r>
            <a:r>
              <a:rPr lang="en-US" sz="2000" b="1" dirty="0"/>
              <a:t>(ESS) </a:t>
            </a:r>
            <a:r>
              <a:rPr lang="en-US" sz="2000" dirty="0"/>
              <a:t>portal, the employer contact person who will act as ESS Administrator </a:t>
            </a:r>
            <a:r>
              <a:rPr lang="en-US" sz="2000" dirty="0" smtClean="0"/>
              <a:t>will receive login credentials from CPRB. </a:t>
            </a:r>
          </a:p>
          <a:p>
            <a:pPr marL="231775" lvl="0" indent="-231775" algn="ctr" fontAlgn="base">
              <a:lnSpc>
                <a:spcPct val="106000"/>
              </a:lnSpc>
              <a:spcBef>
                <a:spcPct val="0"/>
              </a:spcBef>
              <a:spcAft>
                <a:spcPct val="0"/>
              </a:spcAft>
              <a:defRPr/>
            </a:pPr>
            <a:endParaRPr kumimoji="0" lang="en-US" sz="2000" b="0" i="0" u="none" strike="noStrike" kern="0" cap="none" spc="0" normalizeH="0" baseline="0" noProof="0" dirty="0">
              <a:ln>
                <a:noFill/>
              </a:ln>
              <a:solidFill>
                <a:prstClr val="black"/>
              </a:solidFill>
              <a:effectLst/>
              <a:uLnTx/>
              <a:uFillTx/>
            </a:endParaRPr>
          </a:p>
          <a:p>
            <a:pPr marL="231775" lvl="0" indent="-231775" algn="ctr" fontAlgn="base">
              <a:lnSpc>
                <a:spcPct val="106000"/>
              </a:lnSpc>
              <a:spcBef>
                <a:spcPct val="0"/>
              </a:spcBef>
              <a:spcAft>
                <a:spcPct val="0"/>
              </a:spcAft>
              <a:defRPr/>
            </a:pPr>
            <a:r>
              <a:rPr lang="en-US" sz="2000" kern="0" noProof="0" dirty="0" smtClean="0">
                <a:solidFill>
                  <a:prstClr val="black"/>
                </a:solidFill>
              </a:rPr>
              <a:t>Other employer staff members requiring access to CPRB’s ESS should contact their ESS Administrator for login credentials. </a:t>
            </a:r>
            <a:endParaRPr kumimoji="0" lang="en-US" sz="2000" b="0" i="0" u="none" strike="noStrike" kern="0" cap="none" spc="0" normalizeH="0" baseline="0" noProof="0" dirty="0">
              <a:ln>
                <a:noFill/>
              </a:ln>
              <a:solidFill>
                <a:prstClr val="black"/>
              </a:solidFill>
              <a:effectLst/>
              <a:uLnTx/>
              <a:uFillTx/>
            </a:endParaRPr>
          </a:p>
        </p:txBody>
      </p:sp>
      <p:sp>
        <p:nvSpPr>
          <p:cNvPr id="27" name="Half Frame 26"/>
          <p:cNvSpPr/>
          <p:nvPr/>
        </p:nvSpPr>
        <p:spPr bwMode="auto">
          <a:xfrm>
            <a:off x="388693"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28" name="Half Frame 27"/>
          <p:cNvSpPr/>
          <p:nvPr/>
        </p:nvSpPr>
        <p:spPr bwMode="auto">
          <a:xfrm rot="16200000">
            <a:off x="381001" y="425196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29" name="Half Frame 28"/>
          <p:cNvSpPr/>
          <p:nvPr/>
        </p:nvSpPr>
        <p:spPr bwMode="auto">
          <a:xfrm rot="5400000">
            <a:off x="6156960"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0" name="Rectangle 29"/>
          <p:cNvSpPr/>
          <p:nvPr/>
        </p:nvSpPr>
        <p:spPr bwMode="auto">
          <a:xfrm>
            <a:off x="5887720" y="4561840"/>
            <a:ext cx="2870200" cy="1752600"/>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endParaRPr>
          </a:p>
        </p:txBody>
      </p:sp>
      <p:sp>
        <p:nvSpPr>
          <p:cNvPr id="32" name="Half Frame 31"/>
          <p:cNvSpPr/>
          <p:nvPr/>
        </p:nvSpPr>
        <p:spPr bwMode="auto">
          <a:xfrm>
            <a:off x="5878901"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3" name="Half Frame 32"/>
          <p:cNvSpPr/>
          <p:nvPr/>
        </p:nvSpPr>
        <p:spPr bwMode="auto">
          <a:xfrm rot="5400000">
            <a:off x="8205905"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4" name="Half Frame 33"/>
          <p:cNvSpPr/>
          <p:nvPr/>
        </p:nvSpPr>
        <p:spPr bwMode="auto">
          <a:xfrm rot="10800000">
            <a:off x="8191500" y="5755894"/>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5" name="Half Frame 34"/>
          <p:cNvSpPr/>
          <p:nvPr/>
        </p:nvSpPr>
        <p:spPr bwMode="auto">
          <a:xfrm rot="16200000">
            <a:off x="5907278" y="5776911"/>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500"/>
          <a:stretch/>
        </p:blipFill>
        <p:spPr>
          <a:xfrm>
            <a:off x="6333307" y="4746835"/>
            <a:ext cx="1920240" cy="1382609"/>
          </a:xfrm>
          <a:prstGeom prst="rect">
            <a:avLst/>
          </a:prstGeom>
        </p:spPr>
      </p:pic>
    </p:spTree>
    <p:custDataLst>
      <p:tags r:id="rId1"/>
    </p:custDataLst>
    <p:extLst>
      <p:ext uri="{BB962C8B-B14F-4D97-AF65-F5344CB8AC3E}">
        <p14:creationId xmlns:p14="http://schemas.microsoft.com/office/powerpoint/2010/main" val="2924969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Title 1"/>
          <p:cNvSpPr>
            <a:spLocks noGrp="1"/>
          </p:cNvSpPr>
          <p:nvPr>
            <p:ph type="title"/>
          </p:nvPr>
        </p:nvSpPr>
        <p:spPr/>
        <p:txBody>
          <a:bodyPr/>
          <a:lstStyle/>
          <a:p>
            <a:r>
              <a:rPr lang="en-US" dirty="0" smtClean="0"/>
              <a:t>Registering for ESS</a:t>
            </a:r>
            <a:endParaRPr lang="en-US" dirty="0"/>
          </a:p>
        </p:txBody>
      </p:sp>
      <p:sp>
        <p:nvSpPr>
          <p:cNvPr id="3" name="Text Placeholder 1"/>
          <p:cNvSpPr>
            <a:spLocks noGrp="1"/>
          </p:cNvSpPr>
          <p:nvPr>
            <p:ph type="body" sz="quarter" idx="10"/>
          </p:nvPr>
        </p:nvSpPr>
        <p:spPr>
          <a:xfrm>
            <a:off x="406400" y="1066800"/>
            <a:ext cx="8339328" cy="5227828"/>
          </a:xfrm>
        </p:spPr>
        <p:txBody>
          <a:bodyPr/>
          <a:lstStyle/>
          <a:p>
            <a:r>
              <a:rPr lang="en-US" dirty="0" smtClean="0"/>
              <a:t>  </a:t>
            </a:r>
            <a:endParaRPr lang="en-US" dirty="0"/>
          </a:p>
        </p:txBody>
      </p:sp>
      <p:sp>
        <p:nvSpPr>
          <p:cNvPr id="14" name="Freeform 32"/>
          <p:cNvSpPr>
            <a:spLocks noChangeAspect="1"/>
          </p:cNvSpPr>
          <p:nvPr/>
        </p:nvSpPr>
        <p:spPr bwMode="auto">
          <a:xfrm>
            <a:off x="841419" y="1486492"/>
            <a:ext cx="1853952" cy="1417320"/>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5"/>
          <p:cNvSpPr/>
          <p:nvPr/>
        </p:nvSpPr>
        <p:spPr>
          <a:xfrm>
            <a:off x="533400" y="3014008"/>
            <a:ext cx="2743200" cy="3447098"/>
          </a:xfrm>
          <a:prstGeom prst="rect">
            <a:avLst/>
          </a:prstGeom>
        </p:spPr>
        <p:txBody>
          <a:bodyPr wrap="square" lIns="0" tIns="0" rIns="0" bIns="0">
            <a:spAutoFit/>
          </a:bodyPr>
          <a:lstStyle/>
          <a:p>
            <a:pPr marL="285750" indent="-285750">
              <a:buFont typeface="Arial" panose="020B0604020202020204" pitchFamily="34" charset="0"/>
              <a:buChar char="•"/>
            </a:pPr>
            <a:r>
              <a:rPr lang="en-US" sz="1400" dirty="0">
                <a:solidFill>
                  <a:schemeClr val="accent4"/>
                </a:solidFill>
              </a:rPr>
              <a:t>WVCPRB staff will create necessary login credentials, including username, password, a temporary PIN for ESS Administrators.</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Users will receive three separate emails – user name, password, and PIN.</a:t>
            </a:r>
            <a:br>
              <a:rPr lang="en-US" sz="1400" dirty="0" smtClean="0"/>
            </a:br>
            <a:endParaRPr lang="en-US" sz="1400" dirty="0" smtClean="0"/>
          </a:p>
          <a:p>
            <a:pPr marL="285750" indent="-285750">
              <a:buFont typeface="Arial" panose="020B0604020202020204" pitchFamily="34" charset="0"/>
              <a:buChar char="•"/>
            </a:pPr>
            <a:r>
              <a:rPr lang="en-US" sz="1400" dirty="0" smtClean="0"/>
              <a:t>Upon initially logging into ESS, Users are expected to change their password and select a security question. This completes their registration process.</a:t>
            </a:r>
            <a:endParaRPr lang="en-US" sz="1400" dirty="0"/>
          </a:p>
        </p:txBody>
      </p:sp>
      <p:grpSp>
        <p:nvGrpSpPr>
          <p:cNvPr id="2" name="Group 1"/>
          <p:cNvGrpSpPr/>
          <p:nvPr/>
        </p:nvGrpSpPr>
        <p:grpSpPr>
          <a:xfrm>
            <a:off x="4953000" y="1509352"/>
            <a:ext cx="3638793" cy="1371601"/>
            <a:chOff x="5333999" y="1813560"/>
            <a:chExt cx="2638349" cy="973394"/>
          </a:xfrm>
        </p:grpSpPr>
        <p:sp>
          <p:nvSpPr>
            <p:cNvPr id="17" name="Freeform 32"/>
            <p:cNvSpPr>
              <a:spLocks noChangeAspect="1"/>
            </p:cNvSpPr>
            <p:nvPr/>
          </p:nvSpPr>
          <p:spPr bwMode="auto">
            <a:xfrm>
              <a:off x="6653175" y="1813560"/>
              <a:ext cx="1319173" cy="973394"/>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8" name="Freeform 32"/>
            <p:cNvSpPr>
              <a:spLocks noChangeAspect="1"/>
            </p:cNvSpPr>
            <p:nvPr/>
          </p:nvSpPr>
          <p:spPr bwMode="auto">
            <a:xfrm>
              <a:off x="5333999" y="1813561"/>
              <a:ext cx="1319176" cy="973393"/>
            </a:xfrm>
            <a:custGeom>
              <a:avLst/>
              <a:gdLst>
                <a:gd name="T0" fmla="*/ 109 w 139"/>
                <a:gd name="T1" fmla="*/ 99 h 133"/>
                <a:gd name="T2" fmla="*/ 85 w 139"/>
                <a:gd name="T3" fmla="*/ 75 h 133"/>
                <a:gd name="T4" fmla="*/ 93 w 139"/>
                <a:gd name="T5" fmla="*/ 57 h 133"/>
                <a:gd name="T6" fmla="*/ 100 w 139"/>
                <a:gd name="T7" fmla="*/ 45 h 133"/>
                <a:gd name="T8" fmla="*/ 97 w 139"/>
                <a:gd name="T9" fmla="*/ 39 h 133"/>
                <a:gd name="T10" fmla="*/ 99 w 139"/>
                <a:gd name="T11" fmla="*/ 26 h 133"/>
                <a:gd name="T12" fmla="*/ 70 w 139"/>
                <a:gd name="T13" fmla="*/ 0 h 133"/>
                <a:gd name="T14" fmla="*/ 40 w 139"/>
                <a:gd name="T15" fmla="*/ 26 h 133"/>
                <a:gd name="T16" fmla="*/ 42 w 139"/>
                <a:gd name="T17" fmla="*/ 39 h 133"/>
                <a:gd name="T18" fmla="*/ 39 w 139"/>
                <a:gd name="T19" fmla="*/ 45 h 133"/>
                <a:gd name="T20" fmla="*/ 46 w 139"/>
                <a:gd name="T21" fmla="*/ 57 h 133"/>
                <a:gd name="T22" fmla="*/ 54 w 139"/>
                <a:gd name="T23" fmla="*/ 75 h 133"/>
                <a:gd name="T24" fmla="*/ 30 w 139"/>
                <a:gd name="T25" fmla="*/ 99 h 133"/>
                <a:gd name="T26" fmla="*/ 0 w 139"/>
                <a:gd name="T27" fmla="*/ 118 h 133"/>
                <a:gd name="T28" fmla="*/ 0 w 139"/>
                <a:gd name="T29" fmla="*/ 133 h 133"/>
                <a:gd name="T30" fmla="*/ 70 w 139"/>
                <a:gd name="T31" fmla="*/ 133 h 133"/>
                <a:gd name="T32" fmla="*/ 139 w 139"/>
                <a:gd name="T33" fmla="*/ 133 h 133"/>
                <a:gd name="T34" fmla="*/ 139 w 139"/>
                <a:gd name="T35" fmla="*/ 118 h 133"/>
                <a:gd name="T36" fmla="*/ 109 w 139"/>
                <a:gd name="T37"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133">
                  <a:moveTo>
                    <a:pt x="109" y="99"/>
                  </a:moveTo>
                  <a:cubicBezTo>
                    <a:pt x="91" y="93"/>
                    <a:pt x="85" y="87"/>
                    <a:pt x="85" y="75"/>
                  </a:cubicBezTo>
                  <a:cubicBezTo>
                    <a:pt x="85" y="68"/>
                    <a:pt x="90" y="70"/>
                    <a:pt x="93" y="57"/>
                  </a:cubicBezTo>
                  <a:cubicBezTo>
                    <a:pt x="94" y="52"/>
                    <a:pt x="99" y="57"/>
                    <a:pt x="100" y="45"/>
                  </a:cubicBezTo>
                  <a:cubicBezTo>
                    <a:pt x="100" y="40"/>
                    <a:pt x="97" y="39"/>
                    <a:pt x="97" y="39"/>
                  </a:cubicBezTo>
                  <a:cubicBezTo>
                    <a:pt x="97" y="39"/>
                    <a:pt x="98" y="31"/>
                    <a:pt x="99" y="26"/>
                  </a:cubicBezTo>
                  <a:cubicBezTo>
                    <a:pt x="100" y="19"/>
                    <a:pt x="95" y="0"/>
                    <a:pt x="70" y="0"/>
                  </a:cubicBezTo>
                  <a:cubicBezTo>
                    <a:pt x="44" y="0"/>
                    <a:pt x="40" y="19"/>
                    <a:pt x="40" y="26"/>
                  </a:cubicBezTo>
                  <a:cubicBezTo>
                    <a:pt x="41" y="31"/>
                    <a:pt x="42" y="39"/>
                    <a:pt x="42" y="39"/>
                  </a:cubicBezTo>
                  <a:cubicBezTo>
                    <a:pt x="42" y="39"/>
                    <a:pt x="39" y="40"/>
                    <a:pt x="39" y="45"/>
                  </a:cubicBezTo>
                  <a:cubicBezTo>
                    <a:pt x="40" y="57"/>
                    <a:pt x="45" y="52"/>
                    <a:pt x="46" y="57"/>
                  </a:cubicBezTo>
                  <a:cubicBezTo>
                    <a:pt x="49" y="70"/>
                    <a:pt x="54" y="68"/>
                    <a:pt x="54" y="75"/>
                  </a:cubicBezTo>
                  <a:cubicBezTo>
                    <a:pt x="54" y="87"/>
                    <a:pt x="48" y="93"/>
                    <a:pt x="30" y="99"/>
                  </a:cubicBezTo>
                  <a:cubicBezTo>
                    <a:pt x="12" y="106"/>
                    <a:pt x="0" y="113"/>
                    <a:pt x="0" y="118"/>
                  </a:cubicBezTo>
                  <a:cubicBezTo>
                    <a:pt x="0" y="122"/>
                    <a:pt x="0" y="133"/>
                    <a:pt x="0" y="133"/>
                  </a:cubicBezTo>
                  <a:cubicBezTo>
                    <a:pt x="70" y="133"/>
                    <a:pt x="70" y="133"/>
                    <a:pt x="70" y="133"/>
                  </a:cubicBezTo>
                  <a:cubicBezTo>
                    <a:pt x="139" y="133"/>
                    <a:pt x="139" y="133"/>
                    <a:pt x="139" y="133"/>
                  </a:cubicBezTo>
                  <a:cubicBezTo>
                    <a:pt x="139" y="133"/>
                    <a:pt x="139" y="122"/>
                    <a:pt x="139" y="118"/>
                  </a:cubicBezTo>
                  <a:cubicBezTo>
                    <a:pt x="139" y="113"/>
                    <a:pt x="127" y="106"/>
                    <a:pt x="109" y="99"/>
                  </a:cubicBez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dirty="0"/>
            </a:p>
          </p:txBody>
        </p:sp>
      </p:grpSp>
      <p:sp>
        <p:nvSpPr>
          <p:cNvPr id="19" name="Rectangle 18"/>
          <p:cNvSpPr/>
          <p:nvPr/>
        </p:nvSpPr>
        <p:spPr>
          <a:xfrm>
            <a:off x="5410200" y="3048000"/>
            <a:ext cx="3048000" cy="3447098"/>
          </a:xfrm>
          <a:prstGeom prst="rect">
            <a:avLst/>
          </a:prstGeom>
        </p:spPr>
        <p:txBody>
          <a:bodyPr wrap="square" lIns="0" tIns="0" rIns="0" bIns="0">
            <a:spAutoFit/>
          </a:bodyPr>
          <a:lstStyle/>
          <a:p>
            <a:pPr marL="285750" indent="-285750">
              <a:buFont typeface="Arial" panose="020B0604020202020204" pitchFamily="34" charset="0"/>
              <a:buChar char="•"/>
            </a:pPr>
            <a:r>
              <a:rPr lang="en-US" sz="1400" dirty="0" smtClean="0">
                <a:solidFill>
                  <a:schemeClr val="accent4"/>
                </a:solidFill>
              </a:rPr>
              <a:t>The ESS Admin for your agency creates login credentials for other users. </a:t>
            </a:r>
          </a:p>
          <a:p>
            <a:endParaRPr lang="en-US" sz="1400" dirty="0">
              <a:solidFill>
                <a:schemeClr val="accent4"/>
              </a:solidFill>
            </a:endParaRPr>
          </a:p>
          <a:p>
            <a:pPr marL="285750" indent="-285750">
              <a:buFont typeface="Arial" panose="020B0604020202020204" pitchFamily="34" charset="0"/>
              <a:buChar char="•"/>
            </a:pPr>
            <a:r>
              <a:rPr lang="en-US" sz="1400" dirty="0" smtClean="0">
                <a:solidFill>
                  <a:schemeClr val="accent4"/>
                </a:solidFill>
              </a:rPr>
              <a:t>These credentials include the username, password, and a temporary PIN.</a:t>
            </a:r>
          </a:p>
          <a:p>
            <a:pPr marL="285750" indent="-285750">
              <a:buFont typeface="Arial" panose="020B0604020202020204" pitchFamily="34" charset="0"/>
              <a:buChar char="•"/>
            </a:pPr>
            <a:endParaRPr lang="en-US" sz="1400" dirty="0">
              <a:solidFill>
                <a:schemeClr val="accent4"/>
              </a:solidFill>
            </a:endParaRPr>
          </a:p>
          <a:p>
            <a:pPr marL="285750" indent="-285750">
              <a:buFont typeface="Arial" panose="020B0604020202020204" pitchFamily="34" charset="0"/>
              <a:buChar char="•"/>
            </a:pPr>
            <a:r>
              <a:rPr lang="en-US" sz="1400" dirty="0"/>
              <a:t>Users will receive </a:t>
            </a:r>
            <a:r>
              <a:rPr lang="en-US" sz="1400" dirty="0" smtClean="0"/>
              <a:t>three separate  </a:t>
            </a:r>
            <a:r>
              <a:rPr lang="en-US" sz="1400" dirty="0"/>
              <a:t>emails – user name, password, and </a:t>
            </a:r>
            <a:r>
              <a:rPr lang="en-US" sz="1400" dirty="0" smtClean="0"/>
              <a:t>PIN</a:t>
            </a:r>
            <a:br>
              <a:rPr lang="en-US" sz="1400" dirty="0" smtClean="0"/>
            </a:br>
            <a:endParaRPr lang="en-US" sz="1400" dirty="0" smtClean="0">
              <a:solidFill>
                <a:schemeClr val="accent4"/>
              </a:solidFill>
            </a:endParaRPr>
          </a:p>
          <a:p>
            <a:pPr marL="285750" indent="-285750">
              <a:buFont typeface="Arial" panose="020B0604020202020204" pitchFamily="34" charset="0"/>
              <a:buChar char="•"/>
            </a:pPr>
            <a:r>
              <a:rPr lang="en-US" sz="1400" dirty="0" smtClean="0">
                <a:solidFill>
                  <a:schemeClr val="accent4"/>
                </a:solidFill>
              </a:rPr>
              <a:t>Users are required to log in, change password, and select a security question. This completes their registration process.</a:t>
            </a:r>
            <a:endParaRPr lang="en-US" sz="1100" dirty="0">
              <a:solidFill>
                <a:schemeClr val="accent4"/>
              </a:solidFill>
            </a:endParaRPr>
          </a:p>
        </p:txBody>
      </p:sp>
      <p:sp>
        <p:nvSpPr>
          <p:cNvPr id="4" name="TextBox 3"/>
          <p:cNvSpPr txBox="1"/>
          <p:nvPr/>
        </p:nvSpPr>
        <p:spPr bwMode="auto">
          <a:xfrm>
            <a:off x="1191960" y="2580767"/>
            <a:ext cx="1426080" cy="274242"/>
          </a:xfrm>
          <a:prstGeom prst="rect">
            <a:avLst/>
          </a:prstGeom>
        </p:spPr>
        <p:txBody>
          <a:bodyPr wrap="square" rtlCol="0">
            <a:spAutoFit/>
          </a:bodyPr>
          <a:lstStyle/>
          <a:p>
            <a:pPr marL="1588" algn="l" rtl="0" fontAlgn="base">
              <a:lnSpc>
                <a:spcPct val="106000"/>
              </a:lnSpc>
              <a:spcBef>
                <a:spcPct val="40000"/>
              </a:spcBef>
              <a:spcAft>
                <a:spcPct val="0"/>
              </a:spcAft>
              <a:buClr>
                <a:srgbClr val="000000"/>
              </a:buClr>
            </a:pPr>
            <a:r>
              <a:rPr lang="en-US" sz="1200" b="1" dirty="0" smtClean="0">
                <a:solidFill>
                  <a:schemeClr val="bg1"/>
                </a:solidFill>
                <a:latin typeface="Arial" charset="0"/>
                <a:cs typeface="Arial" charset="0"/>
              </a:rPr>
              <a:t>ESS Admin </a:t>
            </a:r>
            <a:endParaRPr lang="en-US" sz="1200" b="1" dirty="0">
              <a:solidFill>
                <a:schemeClr val="bg1"/>
              </a:solidFill>
              <a:latin typeface="Arial" charset="0"/>
              <a:cs typeface="Arial" charset="0"/>
            </a:endParaRPr>
          </a:p>
        </p:txBody>
      </p:sp>
      <p:sp>
        <p:nvSpPr>
          <p:cNvPr id="11" name="TextBox 10"/>
          <p:cNvSpPr txBox="1"/>
          <p:nvPr/>
        </p:nvSpPr>
        <p:spPr bwMode="auto">
          <a:xfrm>
            <a:off x="4953000" y="2575536"/>
            <a:ext cx="1819399" cy="274242"/>
          </a:xfrm>
          <a:prstGeom prst="rect">
            <a:avLst/>
          </a:prstGeom>
        </p:spPr>
        <p:txBody>
          <a:bodyPr wrap="square" rtlCol="0">
            <a:spAutoFit/>
          </a:bodyPr>
          <a:lstStyle/>
          <a:p>
            <a:pPr marL="1588" algn="ctr" rtl="0" fontAlgn="base">
              <a:lnSpc>
                <a:spcPct val="106000"/>
              </a:lnSpc>
              <a:spcBef>
                <a:spcPct val="40000"/>
              </a:spcBef>
              <a:spcAft>
                <a:spcPct val="0"/>
              </a:spcAft>
              <a:buClr>
                <a:srgbClr val="000000"/>
              </a:buClr>
            </a:pPr>
            <a:r>
              <a:rPr lang="en-US" sz="1200" b="1" dirty="0" smtClean="0">
                <a:solidFill>
                  <a:schemeClr val="bg1"/>
                </a:solidFill>
                <a:latin typeface="Arial" charset="0"/>
                <a:cs typeface="Arial" charset="0"/>
              </a:rPr>
              <a:t>Employer Reporting</a:t>
            </a:r>
            <a:endParaRPr lang="en-US" sz="1200" b="1" dirty="0">
              <a:solidFill>
                <a:schemeClr val="bg1"/>
              </a:solidFill>
              <a:latin typeface="Arial" charset="0"/>
              <a:cs typeface="Arial" charset="0"/>
            </a:endParaRPr>
          </a:p>
        </p:txBody>
      </p:sp>
      <p:sp>
        <p:nvSpPr>
          <p:cNvPr id="12" name="TextBox 11"/>
          <p:cNvSpPr txBox="1"/>
          <p:nvPr/>
        </p:nvSpPr>
        <p:spPr bwMode="auto">
          <a:xfrm>
            <a:off x="6757569" y="2584799"/>
            <a:ext cx="1819399" cy="288092"/>
          </a:xfrm>
          <a:prstGeom prst="rect">
            <a:avLst/>
          </a:prstGeom>
        </p:spPr>
        <p:txBody>
          <a:bodyPr wrap="square" rtlCol="0">
            <a:spAutoFit/>
          </a:bodyPr>
          <a:lstStyle/>
          <a:p>
            <a:pPr marL="1588" algn="ctr" rtl="0" fontAlgn="base">
              <a:lnSpc>
                <a:spcPct val="106000"/>
              </a:lnSpc>
              <a:spcBef>
                <a:spcPct val="40000"/>
              </a:spcBef>
              <a:spcAft>
                <a:spcPct val="0"/>
              </a:spcAft>
              <a:buClr>
                <a:srgbClr val="000000"/>
              </a:buClr>
            </a:pPr>
            <a:r>
              <a:rPr lang="en-US" sz="1200" b="1" dirty="0" smtClean="0">
                <a:solidFill>
                  <a:schemeClr val="bg1"/>
                </a:solidFill>
                <a:latin typeface="Arial" charset="0"/>
                <a:cs typeface="Arial" charset="0"/>
              </a:rPr>
              <a:t>Staff </a:t>
            </a:r>
            <a:endParaRPr lang="en-US" sz="1200" b="1" dirty="0">
              <a:solidFill>
                <a:schemeClr val="bg1"/>
              </a:solidFill>
              <a:latin typeface="Arial" charset="0"/>
              <a:cs typeface="Arial" charset="0"/>
            </a:endParaRPr>
          </a:p>
        </p:txBody>
      </p:sp>
    </p:spTree>
    <p:custDataLst>
      <p:tags r:id="rId1"/>
    </p:custDataLst>
    <p:extLst>
      <p:ext uri="{BB962C8B-B14F-4D97-AF65-F5344CB8AC3E}">
        <p14:creationId xmlns:p14="http://schemas.microsoft.com/office/powerpoint/2010/main" val="371316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1104900"/>
            <a:ext cx="8339328" cy="5138928"/>
          </a:xfrm>
        </p:spPr>
        <p:txBody>
          <a:bodyPr/>
          <a:lstStyle/>
          <a:p>
            <a:pPr marL="0" indent="0"/>
            <a:r>
              <a:rPr lang="en-US" dirty="0"/>
              <a:t>Let's </a:t>
            </a:r>
            <a:r>
              <a:rPr lang="en-US" dirty="0" smtClean="0"/>
              <a:t>now view the process to access ESS, Log into ESS, Recover Forgotten User ID and Reset Forgotten Password. </a:t>
            </a:r>
            <a:endParaRPr lang="en-US" dirty="0"/>
          </a:p>
        </p:txBody>
      </p:sp>
      <p:sp>
        <p:nvSpPr>
          <p:cNvPr id="3" name="Title 2"/>
          <p:cNvSpPr>
            <a:spLocks noGrp="1"/>
          </p:cNvSpPr>
          <p:nvPr>
            <p:ph type="title"/>
          </p:nvPr>
        </p:nvSpPr>
        <p:spPr/>
        <p:txBody>
          <a:bodyPr/>
          <a:lstStyle/>
          <a:p>
            <a:r>
              <a:rPr lang="en-US" dirty="0" smtClean="0"/>
              <a:t>Demonstration – ESS Registration &amp; Login </a:t>
            </a:r>
            <a:endParaRPr lang="en-US" dirty="0"/>
          </a:p>
        </p:txBody>
      </p:sp>
      <p:sp>
        <p:nvSpPr>
          <p:cNvPr id="5" name="Rectangle 4"/>
          <p:cNvSpPr/>
          <p:nvPr/>
        </p:nvSpPr>
        <p:spPr bwMode="auto">
          <a:xfrm>
            <a:off x="3848101" y="1676400"/>
            <a:ext cx="4953000" cy="4876800"/>
          </a:xfrm>
          <a:prstGeom prst="rect">
            <a:avLst/>
          </a:prstGeom>
          <a:solidFill>
            <a:srgbClr val="EEEFF4"/>
          </a:solidFill>
          <a:ln w="9525" cap="flat" cmpd="sng" algn="ctr">
            <a:solidFill>
              <a:schemeClr val="accent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4610101" y="1828800"/>
            <a:ext cx="3429000" cy="228600"/>
          </a:xfrm>
          <a:prstGeom prst="rect">
            <a:avLst/>
          </a:prstGeom>
          <a:solidFill>
            <a:srgbClr val="EEEFF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indent="-231775" algn="ctr" defTabSz="914400" rtl="0" eaLnBrk="1" fontAlgn="base" latinLnBrk="0" hangingPunct="1">
              <a:lnSpc>
                <a:spcPct val="106000"/>
              </a:lnSpc>
              <a:spcBef>
                <a:spcPct val="0"/>
              </a:spcBef>
              <a:spcAft>
                <a:spcPct val="0"/>
              </a:spcAft>
              <a:buClrTx/>
              <a:buSzTx/>
              <a:buFont typeface="Wingdings 2" pitchFamily="18" charset="2"/>
              <a:buNone/>
              <a:tabLst/>
            </a:pPr>
            <a:r>
              <a:rPr lang="en-US" sz="1600" b="1" dirty="0" smtClean="0">
                <a:solidFill>
                  <a:srgbClr val="000066"/>
                </a:solidFill>
                <a:latin typeface="Arial" charset="0"/>
              </a:rPr>
              <a:t>ESS Access </a:t>
            </a:r>
            <a:endParaRPr kumimoji="0" lang="en-US" sz="1600" b="1" i="0" u="none" strike="noStrike" cap="none" normalizeH="0" baseline="0" dirty="0" smtClean="0">
              <a:ln>
                <a:noFill/>
              </a:ln>
              <a:solidFill>
                <a:srgbClr val="000066"/>
              </a:solidFill>
              <a:effectLst/>
              <a:latin typeface="Arial" charset="0"/>
            </a:endParaRPr>
          </a:p>
        </p:txBody>
      </p:sp>
      <p:pic>
        <p:nvPicPr>
          <p:cNvPr id="4" name="Picture 3"/>
          <p:cNvPicPr>
            <a:picLocks noChangeAspect="1"/>
          </p:cNvPicPr>
          <p:nvPr/>
        </p:nvPicPr>
        <p:blipFill>
          <a:blip r:embed="rId4"/>
          <a:stretch>
            <a:fillRect/>
          </a:stretch>
        </p:blipFill>
        <p:spPr>
          <a:xfrm>
            <a:off x="4035451" y="2169414"/>
            <a:ext cx="4656276" cy="3962400"/>
          </a:xfrm>
          <a:prstGeom prst="rect">
            <a:avLst/>
          </a:prstGeom>
        </p:spPr>
      </p:pic>
      <p:sp>
        <p:nvSpPr>
          <p:cNvPr id="20" name="Pentagon 19"/>
          <p:cNvSpPr/>
          <p:nvPr/>
        </p:nvSpPr>
        <p:spPr bwMode="auto">
          <a:xfrm>
            <a:off x="342900" y="25908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Registering for ESS</a:t>
            </a:r>
            <a:endParaRPr lang="en-US" sz="1600" dirty="0">
              <a:solidFill>
                <a:schemeClr val="bg1"/>
              </a:solidFill>
              <a:latin typeface="Arial" charset="0"/>
            </a:endParaRPr>
          </a:p>
        </p:txBody>
      </p:sp>
      <p:sp>
        <p:nvSpPr>
          <p:cNvPr id="21" name="Pentagon 20"/>
          <p:cNvSpPr/>
          <p:nvPr/>
        </p:nvSpPr>
        <p:spPr bwMode="auto">
          <a:xfrm>
            <a:off x="342900" y="32766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Logging into ESS</a:t>
            </a:r>
            <a:endParaRPr lang="en-US" sz="1600" dirty="0">
              <a:solidFill>
                <a:schemeClr val="bg1"/>
              </a:solidFill>
              <a:latin typeface="Arial" charset="0"/>
            </a:endParaRPr>
          </a:p>
        </p:txBody>
      </p:sp>
      <p:sp>
        <p:nvSpPr>
          <p:cNvPr id="10" name="Pentagon 9"/>
          <p:cNvSpPr/>
          <p:nvPr/>
        </p:nvSpPr>
        <p:spPr bwMode="auto">
          <a:xfrm>
            <a:off x="304800" y="46482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Rest Password </a:t>
            </a:r>
            <a:endParaRPr lang="en-US" sz="1600" dirty="0">
              <a:solidFill>
                <a:schemeClr val="bg1"/>
              </a:solidFill>
              <a:latin typeface="Arial" charset="0"/>
            </a:endParaRPr>
          </a:p>
        </p:txBody>
      </p:sp>
      <p:sp>
        <p:nvSpPr>
          <p:cNvPr id="11" name="Pentagon 10"/>
          <p:cNvSpPr/>
          <p:nvPr/>
        </p:nvSpPr>
        <p:spPr bwMode="auto">
          <a:xfrm>
            <a:off x="323850" y="3962400"/>
            <a:ext cx="3714750" cy="533400"/>
          </a:xfrm>
          <a:prstGeom prst="homePlate">
            <a:avLst/>
          </a:prstGeom>
          <a:solidFill>
            <a:srgbClr val="3A8828"/>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fontAlgn="base">
              <a:lnSpc>
                <a:spcPct val="106000"/>
              </a:lnSpc>
              <a:spcBef>
                <a:spcPct val="0"/>
              </a:spcBef>
              <a:spcAft>
                <a:spcPct val="0"/>
              </a:spcAft>
              <a:buFont typeface="Wingdings 2" pitchFamily="18" charset="2"/>
              <a:buNone/>
            </a:pPr>
            <a:r>
              <a:rPr lang="en-US" sz="1600" dirty="0" smtClean="0">
                <a:solidFill>
                  <a:schemeClr val="bg1"/>
                </a:solidFill>
                <a:latin typeface="Arial" charset="0"/>
              </a:rPr>
              <a:t>Recover User ID </a:t>
            </a:r>
            <a:endParaRPr lang="en-US" sz="1600" dirty="0">
              <a:solidFill>
                <a:schemeClr val="bg1"/>
              </a:solidFill>
              <a:latin typeface="Arial" charset="0"/>
            </a:endParaRPr>
          </a:p>
        </p:txBody>
      </p:sp>
    </p:spTree>
    <p:custDataLst>
      <p:tags r:id="rId1"/>
    </p:custDataLst>
    <p:extLst>
      <p:ext uri="{BB962C8B-B14F-4D97-AF65-F5344CB8AC3E}">
        <p14:creationId xmlns:p14="http://schemas.microsoft.com/office/powerpoint/2010/main" val="40663893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4" name="ESS Registration  Login V7">
            <a:hlinkClick r:id="" action="ppaction://media"/>
          </p:cNvPr>
          <p:cNvPicPr>
            <a:picLocks noChangeAspect="1"/>
          </p:cNvPicPr>
          <p:nvPr>
            <a:videoFile r:link="rId1"/>
            <p:extLst>
              <p:ext uri="{DAA4B4D4-6D71-4841-9C94-3DE7FCFB9230}">
                <p14:media xmlns:p14="http://schemas.microsoft.com/office/powerpoint/2010/main" r:embed="rId2">
                  <p14:trim st="3000"/>
                </p14:media>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3762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CPRB’s Employer Self Service User Roles  </a:t>
            </a:r>
            <a:endParaRPr lang="en-US" dirty="0"/>
          </a:p>
        </p:txBody>
      </p:sp>
      <p:sp>
        <p:nvSpPr>
          <p:cNvPr id="26" name="Rectangle 25"/>
          <p:cNvSpPr/>
          <p:nvPr/>
        </p:nvSpPr>
        <p:spPr bwMode="auto">
          <a:xfrm>
            <a:off x="382343" y="1143000"/>
            <a:ext cx="7246094" cy="4610606"/>
          </a:xfrm>
          <a:prstGeom prst="rect">
            <a:avLst/>
          </a:prstGeom>
          <a:solidFill>
            <a:srgbClr val="EEEFF4"/>
          </a:solidFill>
          <a:ln w="9525" cap="flat" cmpd="sng" algn="ctr">
            <a:solidFill>
              <a:sysClr val="window" lastClr="FFFFFF"/>
            </a:solidFill>
            <a:prstDash val="solid"/>
            <a:round/>
            <a:headEnd type="none" w="med" len="med"/>
            <a:tailEnd type="none" w="med" len="med"/>
          </a:ln>
          <a:effectLst/>
        </p:spPr>
        <p:txBody>
          <a:bodyPr vert="horz" wrap="square" lIns="274320" tIns="0" rIns="274320" bIns="0" numCol="1" rtlCol="0" anchor="ctr" anchorCtr="0" compatLnSpc="1">
            <a:prstTxWarp prst="textNoShape">
              <a:avLst/>
            </a:prstTxWarp>
          </a:bodyPr>
          <a:lstStyle/>
          <a:p>
            <a:pPr marL="231775" lvl="0" indent="-231775" algn="ctr" fontAlgn="base">
              <a:lnSpc>
                <a:spcPct val="106000"/>
              </a:lnSpc>
              <a:spcBef>
                <a:spcPct val="0"/>
              </a:spcBef>
              <a:spcAft>
                <a:spcPct val="0"/>
              </a:spcAft>
              <a:defRPr/>
            </a:pPr>
            <a:r>
              <a:rPr lang="en-US" sz="2000" b="1" kern="0" dirty="0" smtClean="0">
                <a:solidFill>
                  <a:prstClr val="black"/>
                </a:solidFill>
              </a:rPr>
              <a:t>CPRB’s ESS User Roles </a:t>
            </a:r>
            <a:r>
              <a:rPr lang="en-US" sz="2000" kern="0" dirty="0" smtClean="0">
                <a:solidFill>
                  <a:prstClr val="black"/>
                </a:solidFill>
              </a:rPr>
              <a:t>provide user access to certain  </a:t>
            </a:r>
            <a:r>
              <a:rPr lang="en-US" sz="2000" kern="0" dirty="0">
                <a:solidFill>
                  <a:prstClr val="black"/>
                </a:solidFill>
              </a:rPr>
              <a:t>functionalities </a:t>
            </a:r>
            <a:r>
              <a:rPr lang="en-US" sz="2000" kern="0" dirty="0" smtClean="0">
                <a:solidFill>
                  <a:prstClr val="black"/>
                </a:solidFill>
              </a:rPr>
              <a:t>based on the assigned role. There </a:t>
            </a:r>
            <a:r>
              <a:rPr lang="en-US" sz="2000" b="1" kern="0" dirty="0" smtClean="0">
                <a:solidFill>
                  <a:prstClr val="black"/>
                </a:solidFill>
              </a:rPr>
              <a:t>are four ESS User Roles</a:t>
            </a:r>
            <a:r>
              <a:rPr lang="en-US" sz="2000" kern="0" dirty="0" smtClean="0">
                <a:solidFill>
                  <a:prstClr val="black"/>
                </a:solidFill>
              </a:rPr>
              <a:t> that can be assigned to employer staff members which are Administrator user (ESS Admin), Employer Reporting user, Staff user, and DSRS Fee Reporter. </a:t>
            </a:r>
          </a:p>
          <a:p>
            <a:pPr marL="231775" lvl="0" indent="-231775" algn="ctr" fontAlgn="base">
              <a:lnSpc>
                <a:spcPct val="106000"/>
              </a:lnSpc>
              <a:spcBef>
                <a:spcPct val="0"/>
              </a:spcBef>
              <a:spcAft>
                <a:spcPct val="0"/>
              </a:spcAft>
              <a:defRPr/>
            </a:pPr>
            <a:endParaRPr kumimoji="0" lang="en-US" sz="2000" b="0" i="0" u="none" strike="noStrike" kern="0" cap="none" spc="0" normalizeH="0" baseline="0" noProof="0" dirty="0" smtClean="0">
              <a:ln>
                <a:noFill/>
              </a:ln>
              <a:solidFill>
                <a:prstClr val="black"/>
              </a:solidFill>
              <a:effectLst/>
              <a:uLnTx/>
              <a:uFillTx/>
            </a:endParaRPr>
          </a:p>
        </p:txBody>
      </p:sp>
      <p:sp>
        <p:nvSpPr>
          <p:cNvPr id="27" name="Half Frame 26"/>
          <p:cNvSpPr/>
          <p:nvPr/>
        </p:nvSpPr>
        <p:spPr bwMode="auto">
          <a:xfrm>
            <a:off x="388693"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28" name="Half Frame 27"/>
          <p:cNvSpPr/>
          <p:nvPr/>
        </p:nvSpPr>
        <p:spPr bwMode="auto">
          <a:xfrm rot="16200000">
            <a:off x="381001" y="425196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29" name="Half Frame 28"/>
          <p:cNvSpPr/>
          <p:nvPr/>
        </p:nvSpPr>
        <p:spPr bwMode="auto">
          <a:xfrm rot="5400000">
            <a:off x="6156960" y="1143000"/>
            <a:ext cx="1463040" cy="1463040"/>
          </a:xfrm>
          <a:prstGeom prst="halfFrame">
            <a:avLst>
              <a:gd name="adj1" fmla="val 14664"/>
              <a:gd name="adj2" fmla="val 17099"/>
            </a:avLst>
          </a:prstGeom>
          <a:solidFill>
            <a:srgbClr val="002776"/>
          </a:solidFill>
          <a:ln w="25400" cap="flat" cmpd="sng" algn="ctr">
            <a:solidFill>
              <a:srgbClr val="002776"/>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0" name="Rectangle 29"/>
          <p:cNvSpPr/>
          <p:nvPr/>
        </p:nvSpPr>
        <p:spPr bwMode="auto">
          <a:xfrm>
            <a:off x="5887720" y="4561840"/>
            <a:ext cx="2870200" cy="1752600"/>
          </a:xfrm>
          <a:prstGeom prst="rect">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endParaRPr>
          </a:p>
        </p:txBody>
      </p:sp>
      <p:sp>
        <p:nvSpPr>
          <p:cNvPr id="32" name="Half Frame 31"/>
          <p:cNvSpPr/>
          <p:nvPr/>
        </p:nvSpPr>
        <p:spPr bwMode="auto">
          <a:xfrm>
            <a:off x="5878901"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3" name="Half Frame 32"/>
          <p:cNvSpPr/>
          <p:nvPr/>
        </p:nvSpPr>
        <p:spPr bwMode="auto">
          <a:xfrm rot="5400000">
            <a:off x="8205905" y="4567317"/>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4" name="Half Frame 33"/>
          <p:cNvSpPr/>
          <p:nvPr/>
        </p:nvSpPr>
        <p:spPr bwMode="auto">
          <a:xfrm rot="10800000">
            <a:off x="8191500" y="5755894"/>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35" name="Half Frame 34"/>
          <p:cNvSpPr/>
          <p:nvPr/>
        </p:nvSpPr>
        <p:spPr bwMode="auto">
          <a:xfrm rot="16200000">
            <a:off x="5907278" y="5776911"/>
            <a:ext cx="546100" cy="548640"/>
          </a:xfrm>
          <a:prstGeom prst="halfFrame">
            <a:avLst>
              <a:gd name="adj1" fmla="val 19328"/>
              <a:gd name="adj2" fmla="val 18042"/>
            </a:avLst>
          </a:prstGeom>
          <a:solidFill>
            <a:srgbClr val="3C8A2E"/>
          </a:solidFill>
          <a:ln w="25400" cap="flat" cmpd="sng" algn="ctr">
            <a:solidFill>
              <a:srgbClr val="3C8A2E"/>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marL="231775" marR="0" lvl="0" indent="-231775" defTabSz="914400" eaLnBrk="1" fontAlgn="base" latinLnBrk="0" hangingPunct="1">
              <a:lnSpc>
                <a:spcPct val="106000"/>
              </a:lnSpc>
              <a:spcBef>
                <a:spcPct val="0"/>
              </a:spcBef>
              <a:spcAft>
                <a:spcPct val="0"/>
              </a:spcAft>
              <a:buClrTx/>
              <a:buSzTx/>
              <a:buFont typeface="Wingdings 2" pitchFamily="18" charset="2"/>
              <a:buNone/>
              <a:tabLst/>
              <a:defRPr/>
            </a:pPr>
            <a:endParaRPr kumimoji="0" lang="en-US" sz="2400" b="0" i="0" u="none" strike="noStrike" kern="0" cap="none" spc="0" normalizeH="0" baseline="0" noProof="0" dirty="0" smtClean="0">
              <a:ln>
                <a:noFill/>
              </a:ln>
              <a:solidFill>
                <a:prstClr val="black"/>
              </a:solidFill>
              <a:effectLst/>
              <a:uLnTx/>
              <a:uFillTx/>
              <a:latin typeface="Arial"/>
              <a:ea typeface="+mn-ea"/>
              <a:cs typeface="+mn-cs"/>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5128" t="10000" r="9762" b="5555"/>
          <a:stretch/>
        </p:blipFill>
        <p:spPr>
          <a:xfrm>
            <a:off x="6472936" y="4744914"/>
            <a:ext cx="1688917" cy="1528068"/>
          </a:xfrm>
          <a:prstGeom prst="rect">
            <a:avLst/>
          </a:prstGeom>
        </p:spPr>
      </p:pic>
    </p:spTree>
    <p:custDataLst>
      <p:tags r:id="rId1"/>
    </p:custDataLst>
    <p:extLst>
      <p:ext uri="{BB962C8B-B14F-4D97-AF65-F5344CB8AC3E}">
        <p14:creationId xmlns:p14="http://schemas.microsoft.com/office/powerpoint/2010/main" val="35393357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5"/>
  <p:tag name="MMPROD_NEXTUNIQUEID" val="10010"/>
  <p:tag name="MMPROD_UIPERSISTENCEDATA" val="MMPROD_UIPERSISTENCEDATA"/>
  <p:tag name="MMPROD_UIDATA" val="&lt;database version=&quot;11.0&quot;&gt;&lt;object type=&quot;1&quot; unique_id=&quot;10001&quot;&gt;&lt;object type=&quot;2&quot; unique_id=&quot;10055&quot;&gt;&lt;object type=&quot;3&quot; unique_id=&quot;10057&quot;&gt;&lt;property id=&quot;20148&quot; value=&quot;5&quot;/&gt;&lt;property id=&quot;20300&quot; value=&quot;Slide 2 - &amp;quot;Today’s Agenda&amp;quot;&quot;/&gt;&lt;property id=&quot;20307&quot; value=&quot;386&quot;/&gt;&lt;/object&gt;&lt;object type=&quot;3&quot; unique_id=&quot;10061&quot;&gt;&lt;property id=&quot;20148&quot; value=&quot;5&quot;/&gt;&lt;property id=&quot;20300&quot; value=&quot;Slide 3 - &amp;quot;Overview of COMPASS&amp;quot;&quot;/&gt;&lt;property id=&quot;20307&quot; value=&quot;398&quot;/&gt;&lt;/object&gt;&lt;object type=&quot;3&quot; unique_id=&quot;10062&quot;&gt;&lt;property id=&quot;20148&quot; value=&quot;5&quot;/&gt;&lt;property id=&quot;20300&quot; value=&quot;Slide 4 - &amp;quot;COMPASS and ESS Connection&amp;quot;&quot;/&gt;&lt;property id=&quot;20307&quot; value=&quot;404&quot;/&gt;&lt;/object&gt;&lt;object type=&quot;3&quot; unique_id=&quot;10063&quot;&gt;&lt;property id=&quot;20148&quot; value=&quot;5&quot;/&gt;&lt;property id=&quot;20300&quot; value=&quot;Slide 5 - &amp;quot;Employer Self Service (ESS) Access &amp;quot;&quot;/&gt;&lt;property id=&quot;20307&quot; value=&quot;415&quot;/&gt;&lt;/object&gt;&lt;object type=&quot;3&quot; unique_id=&quot;10064&quot;&gt;&lt;property id=&quot;20148&quot; value=&quot;5&quot;/&gt;&lt;property id=&quot;20300&quot; value=&quot;Slide 6 - &amp;quot;Registering for ESS&amp;quot;&quot;/&gt;&lt;property id=&quot;20307&quot; value=&quot;416&quot;/&gt;&lt;/object&gt;&lt;object type=&quot;3&quot; unique_id=&quot;10065&quot;&gt;&lt;property id=&quot;20148&quot; value=&quot;5&quot;/&gt;&lt;property id=&quot;20300&quot; value=&quot;Slide 7 - &amp;quot;Demonstration – ESS Registration &amp;amp; Login &amp;quot;&quot;/&gt;&lt;property id=&quot;20307&quot; value=&quot;417&quot;/&gt;&lt;/object&gt;&lt;object type=&quot;3&quot; unique_id=&quot;10066&quot;&gt;&lt;property id=&quot;20148&quot; value=&quot;5&quot;/&gt;&lt;property id=&quot;20300&quot; value=&quot;Slide 9 - &amp;quot;CPRB’s Employer Self Service User Roles  &amp;quot;&quot;/&gt;&lt;property id=&quot;20307&quot; value=&quot;409&quot;/&gt;&lt;/object&gt;&lt;object type=&quot;3&quot; unique_id=&quot;10067&quot;&gt;&lt;property id=&quot;20148&quot; value=&quot;5&quot;/&gt;&lt;property id=&quot;20300&quot; value=&quot;Slide 10 - &amp;quot;ESS User Roles Functions &amp;quot;&quot;/&gt;&lt;property id=&quot;20307&quot; value=&quot;410&quot;/&gt;&lt;/object&gt;&lt;object type=&quot;3&quot; unique_id=&quot;10068&quot;&gt;&lt;property id=&quot;20148&quot; value=&quot;5&quot;/&gt;&lt;property id=&quot;20300&quot; value=&quot;Slide 11 - &amp;quot;ESS Core Requirements &amp;quot;&quot;/&gt;&lt;property id=&quot;20307&quot; value=&quot;411&quot;/&gt;&lt;/object&gt;&lt;object type=&quot;3&quot; unique_id=&quot;10069&quot;&gt;&lt;property id=&quot;20148&quot; value=&quot;5&quot;/&gt;&lt;property id=&quot;20300&quot; value=&quot;Slide 12 - &amp;quot;Demonstration – ESS Administrator Functions&amp;quot;&quot;/&gt;&lt;property id=&quot;20307&quot; value=&quot;412&quot;/&gt;&lt;/object&gt;&lt;object type=&quot;3&quot; unique_id=&quot;10071&quot;&gt;&lt;property id=&quot;20148&quot; value=&quot;5&quot;/&gt;&lt;property id=&quot;20300&quot; value=&quot;Slide 14 - &amp;quot;Payroll Schedule &amp;quot;&quot;/&gt;&lt;property id=&quot;20307&quot; value=&quot;413&quot;/&gt;&lt;/object&gt;&lt;object type=&quot;3&quot; unique_id=&quot;10072&quot;&gt;&lt;property id=&quot;20148&quot; value=&quot;5&quot;/&gt;&lt;property id=&quot;20300&quot; value=&quot;Slide 15 - &amp;quot;Demonstration – Manage Payroll Schedule&amp;quot;&quot;/&gt;&lt;property id=&quot;20307&quot; value=&quot;414&quot;/&gt;&lt;/object&gt;&lt;object type=&quot;3&quot; unique_id=&quot;10073&quot;&gt;&lt;property id=&quot;20148&quot; value=&quot;5&quot;/&gt;&lt;property id=&quot;20300&quot; value=&quot;Slide 17 - &amp;quot;Employer Reporting&amp;quot;&quot;/&gt;&lt;property id=&quot;20307&quot; value=&quot;376&quot;/&gt;&lt;/object&gt;&lt;object type=&quot;3&quot; unique_id=&quot;10074&quot;&gt;&lt;property id=&quot;20148&quot; value=&quot;5&quot;/&gt;&lt;property id=&quot;20300&quot; value=&quot;Slide 18 - &amp;quot;Types of Employer Reports&amp;quot;&quot;/&gt;&lt;property id=&quot;20307&quot; value=&quot;377&quot;/&gt;&lt;/object&gt;&lt;object type=&quot;3&quot; unique_id=&quot;10076&quot;&gt;&lt;property id=&quot;20148&quot; value=&quot;5&quot;/&gt;&lt;property id=&quot;20300&quot; value=&quot;Slide 19 - &amp;quot;Demonstration – Employment Classification &amp;quot;&quot;/&gt;&lt;property id=&quot;20307&quot; value=&quot;393&quot;/&gt;&lt;/object&gt;&lt;object type=&quot;3&quot; unique_id=&quot;10079&quot;&gt;&lt;property id=&quot;20148&quot; value=&quot;5&quot;/&gt;&lt;property id=&quot;20300&quot; value=&quot;Slide 29 - &amp;quot;Questions?&amp;quot;&quot;/&gt;&lt;property id=&quot;20307&quot; value=&quot;372&quot;/&gt;&lt;/object&gt;&lt;object type=&quot;3&quot; unique_id=&quot;10080&quot;&gt;&lt;property id=&quot;20148&quot; value=&quot;5&quot;/&gt;&lt;property id=&quot;20300&quot; value=&quot;Slide 30&quot;/&gt;&lt;property id=&quot;20307&quot; value=&quot;387&quot;/&gt;&lt;/object&gt;&lt;object type=&quot;3&quot; unique_id=&quot;10881&quot;&gt;&lt;property id=&quot;20148&quot; value=&quot;5&quot;/&gt;&lt;property id=&quot;20300&quot; value=&quot;Slide 25 - &amp;quot;Employer Certifications&amp;quot;&quot;/&gt;&lt;property id=&quot;20307&quot; value=&quot;420&quot;/&gt;&lt;/object&gt;&lt;object type=&quot;3&quot; unique_id=&quot;10883&quot;&gt;&lt;property id=&quot;20148&quot; value=&quot;5&quot;/&gt;&lt;property id=&quot;20300&quot; value=&quot;Slide 33 - &amp;quot;Download CPRB ID &amp;amp; Contribution Group Search &amp;quot;&quot;/&gt;&lt;property id=&quot;20307&quot; value=&quot;418&quot;/&gt;&lt;/object&gt;&lt;object type=&quot;3&quot; unique_id=&quot;10884&quot;&gt;&lt;property id=&quot;20148&quot; value=&quot;5&quot;/&gt;&lt;property id=&quot;20300&quot; value=&quot;Slide 34 - &amp;quot;Demonstration - Download CPRB ID &amp;amp; Contribution Group Search &amp;quot;&quot;/&gt;&lt;property id=&quot;20307&quot; value=&quot;419&quot;/&gt;&lt;/object&gt;&lt;object type=&quot;3&quot; unique_id=&quot;23006&quot;&gt;&lt;property id=&quot;20148&quot; value=&quot;5&quot;/&gt;&lt;property id=&quot;20300&quot; value=&quot;Slide 1&quot;/&gt;&lt;property id=&quot;20307&quot; value=&quot;422&quot;/&gt;&lt;/object&gt;&lt;object type=&quot;3&quot; unique_id=&quot;24045&quot;&gt;&lt;property id=&quot;20148&quot; value=&quot;5&quot;/&gt;&lt;property id=&quot;20300&quot; value=&quot;Slide 27 - &amp;quot;Demonstration – Employer Certifications&amp;quot;&quot;/&gt;&lt;property id=&quot;20307&quot; value=&quot;423&quot;/&gt;&lt;/object&gt;&lt;object type=&quot;3&quot; unique_id=&quot;24127&quot;&gt;&lt;property id=&quot;20148&quot; value=&quot;5&quot;/&gt;&lt;property id=&quot;20300&quot; value=&quot;Slide 26 - &amp;quot;Types of Certifications&amp;quot;&quot;/&gt;&lt;property id=&quot;20307&quot; value=&quot;424&quot;/&gt;&lt;/object&gt;&lt;object type=&quot;3&quot; unique_id=&quot;24507&quot;&gt;&lt;property id=&quot;20148&quot; value=&quot;5&quot;/&gt;&lt;property id=&quot;20300&quot; value=&quot;Slide 31 - &amp;quot;Demonstration – Employer Certifications&amp;quot;&quot;/&gt;&lt;property id=&quot;20307&quot; value=&quot;425&quot;/&gt;&lt;/object&gt;&lt;object type=&quot;3&quot; unique_id=&quot;25456&quot;&gt;&lt;property id=&quot;20148&quot; value=&quot;5&quot;/&gt;&lt;property id=&quot;20300&quot; value=&quot;Slide 8&quot;/&gt;&lt;property id=&quot;20307&quot; value=&quot;426&quot;/&gt;&lt;/object&gt;&lt;object type=&quot;3&quot; unique_id=&quot;25457&quot;&gt;&lt;property id=&quot;20148&quot; value=&quot;5&quot;/&gt;&lt;property id=&quot;20300&quot; value=&quot;Slide 13&quot;/&gt;&lt;property id=&quot;20307&quot; value=&quot;427&quot;/&gt;&lt;/object&gt;&lt;object type=&quot;3&quot; unique_id=&quot;25458&quot;&gt;&lt;property id=&quot;20148&quot; value=&quot;5&quot;/&gt;&lt;property id=&quot;20300&quot; value=&quot;Slide 16&quot;/&gt;&lt;property id=&quot;20307&quot; value=&quot;428&quot;/&gt;&lt;/object&gt;&lt;object type=&quot;3&quot; unique_id=&quot;25459&quot;&gt;&lt;property id=&quot;20148&quot; value=&quot;5&quot;/&gt;&lt;property id=&quot;20300&quot; value=&quot;Slide 20&quot;/&gt;&lt;property id=&quot;20307&quot; value=&quot;429&quot;/&gt;&lt;/object&gt;&lt;object type=&quot;3&quot; unique_id=&quot;25460&quot;&gt;&lt;property id=&quot;20148&quot; value=&quot;5&quot;/&gt;&lt;property id=&quot;20300&quot; value=&quot;Slide 21 - &amp;quot;Demonstration – Contribution &amp;quot;&quot;/&gt;&lt;property id=&quot;20307&quot; value=&quot;432&quot;/&gt;&lt;/object&gt;&lt;object type=&quot;3&quot; unique_id=&quot;25461&quot;&gt;&lt;property id=&quot;20148&quot; value=&quot;5&quot;/&gt;&lt;property id=&quot;20300&quot; value=&quot;Slide 22&quot;/&gt;&lt;property id=&quot;20307&quot; value=&quot;430&quot;/&gt;&lt;/object&gt;&lt;object type=&quot;3&quot; unique_id=&quot;25462&quot;&gt;&lt;property id=&quot;20148&quot; value=&quot;5&quot;/&gt;&lt;property id=&quot;20300&quot; value=&quot;Slide 23 - &amp;quot;Demonstration – Employment Classification &amp;amp;  Contribution&amp;quot;&quot;/&gt;&lt;property id=&quot;20307&quot; value=&quot;433&quot;/&gt;&lt;/object&gt;&lt;object type=&quot;3&quot; unique_id=&quot;25463&quot;&gt;&lt;property id=&quot;20148&quot; value=&quot;5&quot;/&gt;&lt;property id=&quot;20300&quot; value=&quot;Slide 24&quot;/&gt;&lt;property id=&quot;20307&quot; value=&quot;431&quot;/&gt;&lt;/object&gt;&lt;object type=&quot;3&quot; unique_id=&quot;25735&quot;&gt;&lt;property id=&quot;20148&quot; value=&quot;5&quot;/&gt;&lt;property id=&quot;20300&quot; value=&quot;Slide 28&quot;/&gt;&lt;property id=&quot;20307&quot; value=&quot;434&quot;/&gt;&lt;/object&gt;&lt;object type=&quot;3&quot; unique_id=&quot;25736&quot;&gt;&lt;property id=&quot;20148&quot; value=&quot;5&quot;/&gt;&lt;property id=&quot;20300&quot; value=&quot;Slide 32&quot;/&gt;&lt;property id=&quot;20307&quot; value=&quot;435&quot;/&gt;&lt;/object&gt;&lt;/object&gt;&lt;object type=&quot;8&quot; unique_id=&quot;10107&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BOILERPLATE" val="Boilerplate"/>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S Consulting On-screen S WHT_R1.5V_1208">
  <a:themeElements>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18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S Consulting On-screen M WHT_R1.5V_0109">
  <a:themeElements>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20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S Consulting On-screen M WHT_R1.5V_0109">
  <a:themeElements>
    <a:clrScheme name="Deloitte Brand">
      <a:dk1>
        <a:srgbClr val="002776"/>
      </a:dk1>
      <a:lt1>
        <a:srgbClr val="FFFFFF"/>
      </a:lt1>
      <a:dk2>
        <a:srgbClr val="002776"/>
      </a:dk2>
      <a:lt2>
        <a:srgbClr val="FFFFFF"/>
      </a:lt2>
      <a:accent1>
        <a:srgbClr val="92D400"/>
      </a:accent1>
      <a:accent2>
        <a:srgbClr val="002776"/>
      </a:accent2>
      <a:accent3>
        <a:srgbClr val="00A1DE"/>
      </a:accent3>
      <a:accent4>
        <a:srgbClr val="72C7E7"/>
      </a:accent4>
      <a:accent5>
        <a:srgbClr val="3C8A2E"/>
      </a:accent5>
      <a:accent6>
        <a:srgbClr val="C9DD03"/>
      </a:accent6>
      <a:hlink>
        <a:srgbClr val="002776"/>
      </a:hlink>
      <a:folHlink>
        <a:srgbClr val="00A1DE"/>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20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S Consulting On-screen S WHT_R1.5V_1208">
  <a:themeElements>
    <a:clrScheme name="US Deloitte Color">
      <a:dk1>
        <a:sysClr val="windowText" lastClr="000000"/>
      </a:dk1>
      <a:lt1>
        <a:sysClr val="window" lastClr="FFFFFF"/>
      </a:lt1>
      <a:dk2>
        <a:srgbClr val="313131"/>
      </a:dk2>
      <a:lt2>
        <a:srgbClr val="8C8C8C"/>
      </a:lt2>
      <a:accent1>
        <a:srgbClr val="002776"/>
      </a:accent1>
      <a:accent2>
        <a:srgbClr val="81BC00"/>
      </a:accent2>
      <a:accent3>
        <a:srgbClr val="00A1DE"/>
      </a:accent3>
      <a:accent4>
        <a:srgbClr val="3C8A2E"/>
      </a:accent4>
      <a:accent5>
        <a:srgbClr val="72C7E7"/>
      </a:accent5>
      <a:accent6>
        <a:srgbClr val="BDD203"/>
      </a:accent6>
      <a:hlink>
        <a:srgbClr val="00A1DE"/>
      </a:hlink>
      <a:folHlink>
        <a:srgbClr val="72C7E7"/>
      </a:folHlink>
    </a:clrScheme>
    <a:fontScheme name="US Consulting On-screen S WHT_R1.5_0325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4066B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31775" marR="0" indent="-231775" algn="l" defTabSz="914400" rtl="0" eaLnBrk="1" fontAlgn="base" latinLnBrk="0" hangingPunct="1">
          <a:lnSpc>
            <a:spcPct val="106000"/>
          </a:lnSpc>
          <a:spcBef>
            <a:spcPct val="0"/>
          </a:spcBef>
          <a:spcAft>
            <a:spcPct val="0"/>
          </a:spcAft>
          <a:buClrTx/>
          <a:buSzTx/>
          <a:buFont typeface="Wingdings 2" pitchFamily="18" charset="2"/>
          <a:buNone/>
          <a:tabLst/>
          <a:defRPr kumimoji="0" lang="en-US" sz="2400" b="0" i="0" u="none" strike="noStrike" cap="none" normalizeH="0" baseline="0" smtClean="0">
            <a:ln>
              <a:noFill/>
            </a:ln>
            <a:solidFill>
              <a:schemeClr val="tx1"/>
            </a:solidFill>
            <a:effectLst/>
            <a:latin typeface="Arial" charset="0"/>
          </a:defRPr>
        </a:defPPr>
      </a:lstStyle>
    </a:lnDef>
    <a:txDef>
      <a:spPr bwMode="auto"/>
      <a:bodyPr/>
      <a:lstStyle>
        <a:defPPr marL="227013" indent="-225425" algn="l" rtl="0" fontAlgn="base">
          <a:lnSpc>
            <a:spcPct val="106000"/>
          </a:lnSpc>
          <a:spcBef>
            <a:spcPct val="40000"/>
          </a:spcBef>
          <a:spcAft>
            <a:spcPct val="0"/>
          </a:spcAft>
          <a:buClr>
            <a:srgbClr val="000000"/>
          </a:buClr>
          <a:buFont typeface="Wingdings 2" pitchFamily="18" charset="2"/>
          <a:buChar char="¡"/>
          <a:defRPr sz="1800" dirty="0">
            <a:solidFill>
              <a:srgbClr val="000000"/>
            </a:solidFill>
            <a:latin typeface="Arial" charset="0"/>
            <a:ea typeface="+mn-ea"/>
            <a:cs typeface="Arial" charset="0"/>
          </a:defRPr>
        </a:defPPr>
      </a:lstStyle>
    </a:txDef>
  </a:objectDefaults>
  <a:extraClrSchemeLst>
    <a:extraClrScheme>
      <a:clrScheme name="US Consulting On-screen S WHT_R1.5_03250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 Consulting On-screen S WHT_R1.5_03250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 Consulting On-screen S WHT_R1.5_03250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 Consulting On-screen S WHT_R1.5_03250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 Consulting On-screen S WHT_R1.5_03250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 Consulting On-screen S WHT_R1.5_03250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S Consulting On-screen S WHT_R1.5_032508 8">
        <a:dk1>
          <a:srgbClr val="000000"/>
        </a:dk1>
        <a:lt1>
          <a:srgbClr val="FFFFFF"/>
        </a:lt1>
        <a:dk2>
          <a:srgbClr val="B2CADB"/>
        </a:dk2>
        <a:lt2>
          <a:srgbClr val="1D3A6A"/>
        </a:lt2>
        <a:accent1>
          <a:srgbClr val="DED3B6"/>
        </a:accent1>
        <a:accent2>
          <a:srgbClr val="EAB58E"/>
        </a:accent2>
        <a:accent3>
          <a:srgbClr val="FFFFFF"/>
        </a:accent3>
        <a:accent4>
          <a:srgbClr val="000000"/>
        </a:accent4>
        <a:accent5>
          <a:srgbClr val="ECE6D7"/>
        </a:accent5>
        <a:accent6>
          <a:srgbClr val="D4A480"/>
        </a:accent6>
        <a:hlink>
          <a:srgbClr val="F5DDCB"/>
        </a:hlink>
        <a:folHlink>
          <a:srgbClr val="FEF2D2"/>
        </a:folHlink>
      </a:clrScheme>
      <a:clrMap bg1="lt1" tx1="dk1" bg2="lt2" tx2="dk2" accent1="accent1" accent2="accent2" accent3="accent3" accent4="accent4" accent5="accent5" accent6="accent6" hlink="hlink" folHlink="folHlink"/>
    </a:extraClrScheme>
    <a:extraClrScheme>
      <a:clrScheme name="US Consulting On-screen S WHT_R1.5_032508 9">
        <a:dk1>
          <a:srgbClr val="000000"/>
        </a:dk1>
        <a:lt1>
          <a:srgbClr val="FFFFFF"/>
        </a:lt1>
        <a:dk2>
          <a:srgbClr val="FEF2D2"/>
        </a:dk2>
        <a:lt2>
          <a:srgbClr val="1D3A6A"/>
        </a:lt2>
        <a:accent1>
          <a:srgbClr val="B2CADB"/>
        </a:accent1>
        <a:accent2>
          <a:srgbClr val="DED3B6"/>
        </a:accent2>
        <a:accent3>
          <a:srgbClr val="FFFFFF"/>
        </a:accent3>
        <a:accent4>
          <a:srgbClr val="000000"/>
        </a:accent4>
        <a:accent5>
          <a:srgbClr val="D5E1EA"/>
        </a:accent5>
        <a:accent6>
          <a:srgbClr val="C9BFA5"/>
        </a:accent6>
        <a:hlink>
          <a:srgbClr val="EAB58E"/>
        </a:hlink>
        <a:folHlink>
          <a:srgbClr val="F5DDCB"/>
        </a:folHlink>
      </a:clrScheme>
      <a:clrMap bg1="lt1" tx1="dk1" bg2="lt2" tx2="dk2" accent1="accent1" accent2="accent2" accent3="accent3" accent4="accent4" accent5="accent5" accent6="accent6" hlink="hlink" folHlink="folHlink"/>
    </a:extraClrScheme>
    <a:extraClrScheme>
      <a:clrScheme name="US Consulting On-screen S WHT_R1.5_032508 10">
        <a:dk1>
          <a:srgbClr val="000000"/>
        </a:dk1>
        <a:lt1>
          <a:srgbClr val="FFFFFF"/>
        </a:lt1>
        <a:dk2>
          <a:srgbClr val="F1EDE1"/>
        </a:dk2>
        <a:lt2>
          <a:srgbClr val="091D5D"/>
        </a:lt2>
        <a:accent1>
          <a:srgbClr val="9DA5BE"/>
        </a:accent1>
        <a:accent2>
          <a:srgbClr val="85C2FE"/>
        </a:accent2>
        <a:accent3>
          <a:srgbClr val="FFFFFF"/>
        </a:accent3>
        <a:accent4>
          <a:srgbClr val="000000"/>
        </a:accent4>
        <a:accent5>
          <a:srgbClr val="CCCFDB"/>
        </a:accent5>
        <a:accent6>
          <a:srgbClr val="78B0E6"/>
        </a:accent6>
        <a:hlink>
          <a:srgbClr val="ADD6FF"/>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1">
        <a:dk1>
          <a:srgbClr val="AFAFAF"/>
        </a:dk1>
        <a:lt1>
          <a:srgbClr val="FFFFFF"/>
        </a:lt1>
        <a:dk2>
          <a:srgbClr val="F1EDE1"/>
        </a:dk2>
        <a:lt2>
          <a:srgbClr val="091D5D"/>
        </a:lt2>
        <a:accent1>
          <a:srgbClr val="85C2FE"/>
        </a:accent1>
        <a:accent2>
          <a:srgbClr val="ADD6FF"/>
        </a:accent2>
        <a:accent3>
          <a:srgbClr val="FFFFFF"/>
        </a:accent3>
        <a:accent4>
          <a:srgbClr val="959595"/>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2">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F1EDE1"/>
        </a:folHlink>
      </a:clrScheme>
      <a:clrMap bg1="lt1" tx1="dk1" bg2="lt2" tx2="dk2" accent1="accent1" accent2="accent2" accent3="accent3" accent4="accent4" accent5="accent5" accent6="accent6" hlink="hlink" folHlink="folHlink"/>
    </a:extraClrScheme>
    <a:extraClrScheme>
      <a:clrScheme name="US Consulting On-screen S WHT_R1.5_032508 13">
        <a:dk1>
          <a:srgbClr val="000000"/>
        </a:dk1>
        <a:lt1>
          <a:srgbClr val="FFFFFF"/>
        </a:lt1>
        <a:dk2>
          <a:srgbClr val="F1EDE1"/>
        </a:dk2>
        <a:lt2>
          <a:srgbClr val="091D5D"/>
        </a:lt2>
        <a:accent1>
          <a:srgbClr val="85C2FE"/>
        </a:accent1>
        <a:accent2>
          <a:srgbClr val="ADD6FF"/>
        </a:accent2>
        <a:accent3>
          <a:srgbClr val="FFFFFF"/>
        </a:accent3>
        <a:accent4>
          <a:srgbClr val="000000"/>
        </a:accent4>
        <a:accent5>
          <a:srgbClr val="C2DDFE"/>
        </a:accent5>
        <a:accent6>
          <a:srgbClr val="9CC2E7"/>
        </a:accent6>
        <a:hlink>
          <a:srgbClr val="C6C1D6"/>
        </a:hlink>
        <a:folHlink>
          <a:srgbClr val="D6EBFF"/>
        </a:folHlink>
      </a:clrScheme>
      <a:clrMap bg1="lt1" tx1="dk1" bg2="lt2" tx2="dk2" accent1="accent1" accent2="accent2" accent3="accent3" accent4="accent4" accent5="accent5" accent6="accent6" hlink="hlink" folHlink="folHlink"/>
    </a:extraClrScheme>
    <a:extraClrScheme>
      <a:clrScheme name="US Consulting On-screen S WHT_R1.5_032508 14">
        <a:dk1>
          <a:srgbClr val="000000"/>
        </a:dk1>
        <a:lt1>
          <a:srgbClr val="FFFFFF"/>
        </a:lt1>
        <a:dk2>
          <a:srgbClr val="CCD6EB"/>
        </a:dk2>
        <a:lt2>
          <a:srgbClr val="000066"/>
        </a:lt2>
        <a:accent1>
          <a:srgbClr val="40B3B3"/>
        </a:accent1>
        <a:accent2>
          <a:srgbClr val="B2C1E0"/>
        </a:accent2>
        <a:accent3>
          <a:srgbClr val="FFFFFF"/>
        </a:accent3>
        <a:accent4>
          <a:srgbClr val="000000"/>
        </a:accent4>
        <a:accent5>
          <a:srgbClr val="AFD6D6"/>
        </a:accent5>
        <a:accent6>
          <a:srgbClr val="A1AFCB"/>
        </a:accent6>
        <a:hlink>
          <a:srgbClr val="66C2C2"/>
        </a:hlink>
        <a:folHlink>
          <a:srgbClr val="8CA3D1"/>
        </a:folHlink>
      </a:clrScheme>
      <a:clrMap bg1="lt1" tx1="dk1" bg2="lt2" tx2="dk2" accent1="accent1" accent2="accent2" accent3="accent3" accent4="accent4" accent5="accent5" accent6="accent6" hlink="hlink" folHlink="folHlink"/>
    </a:extraClrScheme>
    <a:extraClrScheme>
      <a:clrScheme name="US Consulting On-screen S WHT_R1.5_032508 15">
        <a:dk1>
          <a:srgbClr val="000000"/>
        </a:dk1>
        <a:lt1>
          <a:srgbClr val="FFFFFF"/>
        </a:lt1>
        <a:dk2>
          <a:srgbClr val="4066B2"/>
        </a:dk2>
        <a:lt2>
          <a:srgbClr val="000066"/>
        </a:lt2>
        <a:accent1>
          <a:srgbClr val="003399"/>
        </a:accent1>
        <a:accent2>
          <a:srgbClr val="80CCCC"/>
        </a:accent2>
        <a:accent3>
          <a:srgbClr val="FFFFFF"/>
        </a:accent3>
        <a:accent4>
          <a:srgbClr val="000000"/>
        </a:accent4>
        <a:accent5>
          <a:srgbClr val="AAADCA"/>
        </a:accent5>
        <a:accent6>
          <a:srgbClr val="73B9B9"/>
        </a:accent6>
        <a:hlink>
          <a:srgbClr val="8099CC"/>
        </a:hlink>
        <a:folHlink>
          <a:srgbClr val="009999"/>
        </a:folHlink>
      </a:clrScheme>
      <a:clrMap bg1="lt1" tx1="dk1" bg2="lt2" tx2="dk2" accent1="accent1" accent2="accent2" accent3="accent3" accent4="accent4" accent5="accent5" accent6="accent6" hlink="hlink" folHlink="folHlink"/>
    </a:extraClrScheme>
    <a:extraClrScheme>
      <a:clrScheme name="US Consulting On-screen S WHT_R1.5_032508 16">
        <a:dk1>
          <a:srgbClr val="000000"/>
        </a:dk1>
        <a:lt1>
          <a:srgbClr val="FFFFFF"/>
        </a:lt1>
        <a:dk2>
          <a:srgbClr val="4066B2"/>
        </a:dk2>
        <a:lt2>
          <a:srgbClr val="000066"/>
        </a:lt2>
        <a:accent1>
          <a:srgbClr val="003399"/>
        </a:accent1>
        <a:accent2>
          <a:srgbClr val="8099CC"/>
        </a:accent2>
        <a:accent3>
          <a:srgbClr val="FFFFFF"/>
        </a:accent3>
        <a:accent4>
          <a:srgbClr val="000000"/>
        </a:accent4>
        <a:accent5>
          <a:srgbClr val="AAADCA"/>
        </a:accent5>
        <a:accent6>
          <a:srgbClr val="738AB9"/>
        </a:accent6>
        <a:hlink>
          <a:srgbClr val="80CCCC"/>
        </a:hlink>
        <a:folHlink>
          <a:srgbClr val="4066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8DCC74012A6C48A71EE49F456A3AB6" ma:contentTypeVersion="0" ma:contentTypeDescription="Create a new document." ma:contentTypeScope="" ma:versionID="4a0d463205dcd7e736c3deee628b5eaf">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D7D0D5-665F-453A-A87B-F230B3C507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8EFD772-5D8F-46E1-9BD1-D8C8FB846A51}">
  <ds:schemaRefs>
    <ds:schemaRef ds:uri="http://schemas.microsoft.com/sharepoint/v3/contenttype/forms"/>
  </ds:schemaRefs>
</ds:datastoreItem>
</file>

<file path=customXml/itemProps3.xml><?xml version="1.0" encoding="utf-8"?>
<ds:datastoreItem xmlns:ds="http://schemas.openxmlformats.org/officeDocument/2006/customXml" ds:itemID="{67A31C94-19C1-48C6-AD6A-79CC52E35B75}">
  <ds:schemaRef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21681</TotalTime>
  <Words>3732</Words>
  <Application>Microsoft Office PowerPoint</Application>
  <PresentationFormat>On-screen Show (4:3)</PresentationFormat>
  <Paragraphs>298</Paragraphs>
  <Slides>32</Slides>
  <Notes>24</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32</vt:i4>
      </vt:variant>
    </vt:vector>
  </HeadingPairs>
  <TitlesOfParts>
    <vt:vector size="44" baseType="lpstr">
      <vt:lpstr>AngsanaUPC</vt:lpstr>
      <vt:lpstr>Arial</vt:lpstr>
      <vt:lpstr>Ariel</vt:lpstr>
      <vt:lpstr>Calibri</vt:lpstr>
      <vt:lpstr>Open Sans</vt:lpstr>
      <vt:lpstr>Times New Roman</vt:lpstr>
      <vt:lpstr>Wingdings</vt:lpstr>
      <vt:lpstr>Wingdings 2</vt:lpstr>
      <vt:lpstr>US Consulting On-screen S WHT_R1.5V_1208</vt:lpstr>
      <vt:lpstr>US Consulting On-screen M WHT_R1.5V_0109</vt:lpstr>
      <vt:lpstr>1_US Consulting On-screen M WHT_R1.5V_0109</vt:lpstr>
      <vt:lpstr>1_US Consulting On-screen S WHT_R1.5V_1208</vt:lpstr>
      <vt:lpstr>PowerPoint Presentation</vt:lpstr>
      <vt:lpstr>Today’s Agenda</vt:lpstr>
      <vt:lpstr>Overview of COMPASS</vt:lpstr>
      <vt:lpstr>COMPASS and ESS Connection</vt:lpstr>
      <vt:lpstr>Employer Self Service (ESS) Access </vt:lpstr>
      <vt:lpstr>Registering for ESS</vt:lpstr>
      <vt:lpstr>Demonstration – ESS Registration &amp; Login </vt:lpstr>
      <vt:lpstr>PowerPoint Presentation</vt:lpstr>
      <vt:lpstr>CPRB’s Employer Self Service User Roles  </vt:lpstr>
      <vt:lpstr>ESS User Roles Functions </vt:lpstr>
      <vt:lpstr>ESS Core Requirements </vt:lpstr>
      <vt:lpstr>Demonstration – ESS Administrator Functions</vt:lpstr>
      <vt:lpstr>PowerPoint Presentation</vt:lpstr>
      <vt:lpstr>Demonstration - Download CPRB ID &amp; Contribution Group Search </vt:lpstr>
      <vt:lpstr>Download CPRB ID &amp; Contribution Group Search </vt:lpstr>
      <vt:lpstr>Contribution Group Search</vt:lpstr>
      <vt:lpstr>Payroll Schedule </vt:lpstr>
      <vt:lpstr>Demonstration – Manage Payroll Schedule</vt:lpstr>
      <vt:lpstr>PowerPoint Presentation</vt:lpstr>
      <vt:lpstr>Employer Reporting</vt:lpstr>
      <vt:lpstr>Types of Employer Reports</vt:lpstr>
      <vt:lpstr>Demonstration – Employment Classification </vt:lpstr>
      <vt:lpstr>PowerPoint Presentation</vt:lpstr>
      <vt:lpstr>Demonstration – Contribution </vt:lpstr>
      <vt:lpstr>PowerPoint Presentation</vt:lpstr>
      <vt:lpstr>Demonstration – Employment Classification &amp;  Contribution</vt:lpstr>
      <vt:lpstr>PowerPoint Presentation</vt:lpstr>
      <vt:lpstr>Employer Certifications</vt:lpstr>
      <vt:lpstr>Types of Certifications</vt:lpstr>
      <vt:lpstr>Demonstration – Employer Certifications</vt:lpstr>
      <vt:lpstr>PowerPoint Presentation</vt:lpstr>
      <vt:lpstr>PowerPoint Presentation</vt:lpstr>
    </vt:vector>
  </TitlesOfParts>
  <Company>Deloitte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sentence</dc:title>
  <dc:creator>McNutt, Kristen Marie</dc:creator>
  <cp:lastModifiedBy>Bowgren, Patricia L</cp:lastModifiedBy>
  <cp:revision>1091</cp:revision>
  <cp:lastPrinted>2012-12-10T21:54:58Z</cp:lastPrinted>
  <dcterms:created xsi:type="dcterms:W3CDTF">2011-06-08T00:52:26Z</dcterms:created>
  <dcterms:modified xsi:type="dcterms:W3CDTF">2017-03-23T16:22:03Z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74D7265E-95F6-44B7-90DA-F77786AACF73</vt:lpwstr>
  </property>
  <property fmtid="{D5CDD505-2E9C-101B-9397-08002B2CF9AE}" pid="3" name="ArticulatePath">
    <vt:lpwstr>WVCPRB COMPASS Project  Process Payments_v0.1</vt:lpwstr>
  </property>
  <property fmtid="{D5CDD505-2E9C-101B-9397-08002B2CF9AE}" pid="4" name="ContentTypeId">
    <vt:lpwstr>0x010100EB8DCC74012A6C48A71EE49F456A3AB6</vt:lpwstr>
  </property>
</Properties>
</file>